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60" r:id="rId5"/>
    <p:sldId id="313" r:id="rId6"/>
    <p:sldId id="294" r:id="rId7"/>
    <p:sldId id="282" r:id="rId8"/>
    <p:sldId id="296" r:id="rId9"/>
    <p:sldId id="297" r:id="rId10"/>
    <p:sldId id="290" r:id="rId11"/>
    <p:sldId id="298" r:id="rId12"/>
    <p:sldId id="300" r:id="rId13"/>
    <p:sldId id="310" r:id="rId14"/>
    <p:sldId id="291" r:id="rId15"/>
    <p:sldId id="301" r:id="rId16"/>
    <p:sldId id="302" r:id="rId17"/>
    <p:sldId id="311" r:id="rId18"/>
    <p:sldId id="305" r:id="rId19"/>
    <p:sldId id="306" r:id="rId20"/>
    <p:sldId id="303" r:id="rId21"/>
    <p:sldId id="292" r:id="rId22"/>
    <p:sldId id="307" r:id="rId23"/>
    <p:sldId id="314" r:id="rId24"/>
    <p:sldId id="308" r:id="rId25"/>
    <p:sldId id="309" r:id="rId26"/>
    <p:sldId id="289" r:id="rId27"/>
    <p:sldId id="299" r:id="rId28"/>
    <p:sldId id="267" r:id="rId29"/>
    <p:sldId id="315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73E"/>
    <a:srgbClr val="00CC00"/>
    <a:srgbClr val="0061A3"/>
    <a:srgbClr val="D4D4D4"/>
    <a:srgbClr val="707070"/>
    <a:srgbClr val="99DDF5"/>
    <a:srgbClr val="FFFFFF"/>
    <a:srgbClr val="D9D9D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82" autoAdjust="0"/>
  </p:normalViewPr>
  <p:slideViewPr>
    <p:cSldViewPr snapToGrid="0" snapToObjects="1">
      <p:cViewPr>
        <p:scale>
          <a:sx n="86" d="100"/>
          <a:sy n="86" d="100"/>
        </p:scale>
        <p:origin x="-1494" y="42"/>
      </p:cViewPr>
      <p:guideLst>
        <p:guide orient="horz" pos="688"/>
        <p:guide orient="horz" pos="3998"/>
        <p:guide pos="2880"/>
        <p:guide pos="297"/>
        <p:guide pos="54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C63D4E-2F53-43FF-954E-719204CCE36B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E4D8FE-1C58-4993-B42E-9EC2AF236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11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EE4639-7281-4FF4-81B7-10FBC2685C5A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0DCDC1-0459-4649-9404-C11007AD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05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*</a:t>
            </a:r>
            <a:r>
              <a:rPr lang="en-US" baseline="0" smtClean="0"/>
              <a:t> Reduce man hours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2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Fictionalized extensions often map to C&amp;C instruction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9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CDC1-0459-4649-9404-C11007ADD7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1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7049"/>
          <a:stretch/>
        </p:blipFill>
        <p:spPr>
          <a:xfrm>
            <a:off x="0" y="0"/>
            <a:ext cx="9144000" cy="34210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Z:\SkyDrive\Work\current projects master\Verisign\Registrar Days 2013\!assets\Verisign-Logo_stack_whitetext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0" y="1015314"/>
            <a:ext cx="1524000" cy="1419498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600" y="1600691"/>
            <a:ext cx="2635250" cy="236045"/>
          </a:xfrm>
          <a:prstGeom prst="rect">
            <a:avLst/>
          </a:prstGeom>
          <a:effectLst>
            <a:outerShdw blurRad="38100" algn="ctr" rotWithShape="0">
              <a:prstClr val="black">
                <a:alpha val="30000"/>
              </a:prstClr>
            </a:outerShdw>
          </a:effectLst>
        </p:spPr>
      </p:pic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8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TLD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421063"/>
          </a:xfrm>
          <a:prstGeom prst="rect">
            <a:avLst/>
          </a:prstGeom>
          <a:gradFill flip="none" rotWithShape="1">
            <a:gsLst>
              <a:gs pos="0">
                <a:srgbClr val="DCDCDC"/>
              </a:gs>
              <a:gs pos="100000">
                <a:srgbClr val="DCDCDC"/>
              </a:gs>
              <a:gs pos="85000">
                <a:srgbClr val="FFFFFF"/>
              </a:gs>
              <a:gs pos="15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PbVRSN_Portfolio_Vert_Final_201309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836" y="355779"/>
            <a:ext cx="6446735" cy="277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6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erver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VRSN_PPT_Master2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841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01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ots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0582"/>
            <a:ext cx="8229600" cy="1001280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23509"/>
            <a:ext cx="8229600" cy="1823315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kern="1200" dirty="0">
                <a:solidFill>
                  <a:srgbClr val="99DDF5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 descr="VRSN_PPT_Master3_FullSl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3"/>
          <a:stretch/>
        </p:blipFill>
        <p:spPr>
          <a:xfrm>
            <a:off x="0" y="1"/>
            <a:ext cx="9144000" cy="34210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VRSN_logo_vertical_RGB_transparent_reverse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7668" y="116046"/>
            <a:ext cx="1226958" cy="11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D4D4D4"/>
              </a:gs>
              <a:gs pos="100000">
                <a:srgbClr val="70707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0" indent="0">
              <a:buNone/>
              <a:defRPr sz="1600">
                <a:solidFill>
                  <a:schemeClr val="bg1"/>
                </a:solidFill>
              </a:defRPr>
            </a:lvl3pPr>
            <a:lvl4pPr marL="0" indent="0"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61A1D4"/>
              </a:gs>
              <a:gs pos="100000">
                <a:srgbClr val="0061A3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99DDF5"/>
                </a:solidFill>
              </a:defRPr>
            </a:lvl1pPr>
            <a:lvl2pPr marL="0" indent="0">
              <a:buNone/>
              <a:defRPr sz="1800">
                <a:solidFill>
                  <a:srgbClr val="99DDF5"/>
                </a:solidFill>
              </a:defRPr>
            </a:lvl2pPr>
            <a:lvl3pPr marL="0" indent="0">
              <a:buNone/>
              <a:defRPr sz="1600">
                <a:solidFill>
                  <a:srgbClr val="99DDF5"/>
                </a:solidFill>
              </a:defRPr>
            </a:lvl3pPr>
            <a:lvl4pPr marL="0" indent="0">
              <a:buNone/>
              <a:defRPr sz="1400">
                <a:solidFill>
                  <a:srgbClr val="99DDF5"/>
                </a:solidFill>
              </a:defRPr>
            </a:lvl4pPr>
            <a:lvl5pPr marL="0" indent="0">
              <a:buNone/>
              <a:defRPr sz="1400">
                <a:solidFill>
                  <a:srgbClr val="99DDF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8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7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7467"/>
            <a:ext cx="9144000" cy="3691466"/>
          </a:xfrm>
          <a:prstGeom prst="rect">
            <a:avLst/>
          </a:prstGeom>
          <a:gradFill>
            <a:gsLst>
              <a:gs pos="0">
                <a:srgbClr val="0061A3"/>
              </a:gs>
              <a:gs pos="100000">
                <a:srgbClr val="0E273E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38225"/>
            <a:ext cx="8229600" cy="1066800"/>
          </a:xfrm>
        </p:spPr>
        <p:txBody>
          <a:bodyPr anchor="b" anchorCtr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2106900"/>
            <a:ext cx="8229600" cy="233174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99DDF5"/>
                </a:solidFill>
              </a:defRPr>
            </a:lvl1pPr>
            <a:lvl2pPr marL="0" indent="0">
              <a:buNone/>
              <a:defRPr sz="1800">
                <a:solidFill>
                  <a:srgbClr val="99DDF5"/>
                </a:solidFill>
              </a:defRPr>
            </a:lvl2pPr>
            <a:lvl3pPr marL="0" indent="0">
              <a:buNone/>
              <a:defRPr sz="1600">
                <a:solidFill>
                  <a:srgbClr val="99DDF5"/>
                </a:solidFill>
              </a:defRPr>
            </a:lvl3pPr>
            <a:lvl4pPr marL="0" indent="0">
              <a:buNone/>
              <a:defRPr sz="1400">
                <a:solidFill>
                  <a:srgbClr val="99DDF5"/>
                </a:solidFill>
              </a:defRPr>
            </a:lvl4pPr>
            <a:lvl5pPr marL="0" indent="0">
              <a:buNone/>
              <a:defRPr sz="1400">
                <a:solidFill>
                  <a:srgbClr val="99DDF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6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2200"/>
            <a:ext cx="4038600" cy="525462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8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5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1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Dark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99DDF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764" y="6451598"/>
            <a:ext cx="1554472" cy="32384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1488" y="1092200"/>
            <a:ext cx="8215312" cy="5254625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0650" y="6521449"/>
            <a:ext cx="3035300" cy="184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8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Verisign</a:t>
            </a:r>
            <a:r>
              <a:rPr lang="en-US" sz="8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Confidential and Proprietary</a:t>
            </a:r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RSN_logo_vertical_RGB_vector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558" y="2154922"/>
            <a:ext cx="2733958" cy="2540142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335650" y="6445994"/>
            <a:ext cx="647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buFont typeface="Arial" charset="0"/>
              <a:buNone/>
            </a:pPr>
            <a:r>
              <a:rPr lang="en-US" sz="700" b="1" dirty="0">
                <a:solidFill>
                  <a:srgbClr val="7F7F7F"/>
                </a:solidFill>
              </a:rPr>
              <a:t>© </a:t>
            </a:r>
            <a:r>
              <a:rPr lang="en-US" sz="700" b="1" dirty="0" smtClean="0">
                <a:solidFill>
                  <a:srgbClr val="7F7F7F"/>
                </a:solidFill>
              </a:rPr>
              <a:t>2013 </a:t>
            </a:r>
            <a:r>
              <a:rPr lang="en-US" sz="700" b="1" dirty="0">
                <a:solidFill>
                  <a:srgbClr val="7F7F7F"/>
                </a:solidFill>
              </a:rPr>
              <a:t>VeriSign, Inc. All rights reserved. </a:t>
            </a:r>
            <a:r>
              <a:rPr lang="en-US" sz="700" b="1" dirty="0" smtClean="0">
                <a:solidFill>
                  <a:srgbClr val="7F7F7F"/>
                </a:solidFill>
              </a:rPr>
              <a:t>VERISIGN </a:t>
            </a:r>
            <a:r>
              <a:rPr lang="en-US" sz="700" b="1" dirty="0">
                <a:solidFill>
                  <a:srgbClr val="7F7F7F"/>
                </a:solidFill>
              </a:rPr>
              <a:t>and other trademarks, service marks, and designs are registered or unregistered trademarks of VeriSign, Inc. and its subsidiaries in the United States and in foreign countries. </a:t>
            </a:r>
            <a:r>
              <a:rPr lang="en-US" sz="700" b="1" dirty="0" smtClean="0">
                <a:solidFill>
                  <a:srgbClr val="7F7F7F"/>
                </a:solidFill>
              </a:rPr>
              <a:t>All </a:t>
            </a:r>
            <a:r>
              <a:rPr lang="en-US" sz="700" b="1" dirty="0">
                <a:solidFill>
                  <a:srgbClr val="7F7F7F"/>
                </a:solidFill>
              </a:rPr>
              <a:t>other trademarks are property of their respective owners.</a:t>
            </a:r>
            <a:endParaRPr lang="en-US" sz="7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4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 - Dark">
    <p:bg>
      <p:bgPr>
        <a:gradFill flip="none" rotWithShape="1">
          <a:gsLst>
            <a:gs pos="60000">
              <a:srgbClr val="0E273E"/>
            </a:gs>
            <a:gs pos="90000">
              <a:srgbClr val="0061A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1335650" y="6445994"/>
            <a:ext cx="6472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 algn="ctr">
              <a:buFont typeface="Arial" charset="0"/>
              <a:buNone/>
            </a:pPr>
            <a:r>
              <a:rPr lang="en-US" sz="700" b="1" dirty="0">
                <a:solidFill>
                  <a:schemeClr val="bg1"/>
                </a:solidFill>
              </a:rPr>
              <a:t>© </a:t>
            </a:r>
            <a:r>
              <a:rPr lang="en-US" sz="700" b="1" dirty="0" smtClean="0">
                <a:solidFill>
                  <a:schemeClr val="bg1"/>
                </a:solidFill>
              </a:rPr>
              <a:t>2014 </a:t>
            </a:r>
            <a:r>
              <a:rPr lang="en-US" sz="700" b="1" dirty="0">
                <a:solidFill>
                  <a:schemeClr val="bg1"/>
                </a:solidFill>
              </a:rPr>
              <a:t>VeriSign, Inc. All rights reserved. </a:t>
            </a:r>
            <a:r>
              <a:rPr lang="en-US" sz="700" b="1" dirty="0" smtClean="0">
                <a:solidFill>
                  <a:schemeClr val="bg1"/>
                </a:solidFill>
              </a:rPr>
              <a:t>VERISIGN </a:t>
            </a:r>
            <a:r>
              <a:rPr lang="en-US" sz="700" b="1" dirty="0">
                <a:solidFill>
                  <a:schemeClr val="bg1"/>
                </a:solidFill>
              </a:rPr>
              <a:t>and other trademarks, service marks, and designs are registered or unregistered trademarks of VeriSign, Inc. and its subsidiaries in the United States and in foreign countries. </a:t>
            </a:r>
            <a:r>
              <a:rPr lang="en-US" sz="700" b="1" dirty="0" smtClean="0">
                <a:solidFill>
                  <a:schemeClr val="bg1"/>
                </a:solidFill>
              </a:rPr>
              <a:t>All </a:t>
            </a:r>
            <a:r>
              <a:rPr lang="en-US" sz="700" b="1" dirty="0">
                <a:solidFill>
                  <a:schemeClr val="bg1"/>
                </a:solidFill>
              </a:rPr>
              <a:t>other trademarks are property of their respective owners.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5" name="Picture 4" descr="PoweredBy_lockup_RGB_vector_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103" y="2007704"/>
            <a:ext cx="2131030" cy="23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9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8992"/>
            <a:ext cx="8229600" cy="5255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4100" y="6537323"/>
            <a:ext cx="355600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07C8B75-4858-41E6-BEC3-A0853FA4AC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760" y="6451598"/>
            <a:ext cx="1554480" cy="3238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812280"/>
            <a:ext cx="9144000" cy="45720"/>
          </a:xfrm>
          <a:prstGeom prst="rect">
            <a:avLst/>
          </a:prstGeom>
          <a:solidFill>
            <a:srgbClr val="69B45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-1085274" y="6565902"/>
            <a:ext cx="842818" cy="15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20650" y="6521449"/>
            <a:ext cx="3035300" cy="1841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800" b="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Verisign</a:t>
            </a:r>
            <a:r>
              <a:rPr lang="en-US" sz="800" b="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Public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15900" y="6409094"/>
            <a:ext cx="328295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en-US" sz="8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5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4" r:id="rId13"/>
    <p:sldLayoutId id="2147483665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kern="1200" dirty="0">
          <a:solidFill>
            <a:srgbClr val="0661A3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21208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86968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97864" indent="-165100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76213" algn="l" defTabSz="914400" rtl="0" eaLnBrk="1" latinLnBrk="0" hangingPunct="1">
        <a:spcBef>
          <a:spcPts val="900"/>
        </a:spcBef>
        <a:buClr>
          <a:schemeClr val="bg2"/>
        </a:buClr>
        <a:buSzPct val="65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57200" y="3938732"/>
            <a:ext cx="8229600" cy="1001280"/>
          </a:xfrm>
        </p:spPr>
        <p:txBody>
          <a:bodyPr/>
          <a:lstStyle/>
          <a:p>
            <a:r>
              <a:rPr lang="en-US" sz="3000" dirty="0" smtClean="0"/>
              <a:t>Metadata-driven Threat Classification of Network Endpoints Appearing in Malware</a:t>
            </a:r>
            <a:endParaRPr lang="en-US" sz="3000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457200" y="5095010"/>
            <a:ext cx="8229600" cy="953366"/>
          </a:xfrm>
        </p:spPr>
        <p:txBody>
          <a:bodyPr>
            <a:normAutofit/>
          </a:bodyPr>
          <a:lstStyle/>
          <a:p>
            <a:r>
              <a:rPr lang="en-US" dirty="0" smtClean="0"/>
              <a:t>Andrew G. West and Aziz Mohaisen (Verisign Labs)</a:t>
            </a:r>
          </a:p>
          <a:p>
            <a:r>
              <a:rPr lang="en-US" sz="1800" dirty="0" smtClean="0"/>
              <a:t>July 11, 2014 – DIMVA – Egham, United Kingdom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864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SECOND-LEVEL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992"/>
            <a:ext cx="8229600" cy="616279"/>
          </a:xfrm>
        </p:spPr>
        <p:txBody>
          <a:bodyPr/>
          <a:lstStyle/>
          <a:p>
            <a:r>
              <a:rPr lang="en-US" dirty="0" smtClean="0"/>
              <a:t>Non-dedicated and shared-use settings are problematic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647848"/>
              </p:ext>
            </p:extLst>
          </p:nvPr>
        </p:nvGraphicFramePr>
        <p:xfrm>
          <a:off x="525205" y="1825901"/>
          <a:ext cx="5105399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835"/>
                <a:gridCol w="938560"/>
                <a:gridCol w="208280"/>
                <a:gridCol w="1552575"/>
                <a:gridCol w="81914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THREATS</a:t>
                      </a:r>
                      <a:endParaRPr lang="en-US" sz="1600" dirty="0"/>
                    </a:p>
                  </a:txBody>
                  <a:tcPr>
                    <a:solidFill>
                      <a:srgbClr val="0061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61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NON-THREATS</a:t>
                      </a:r>
                      <a:endParaRPr lang="en-US" sz="1600" dirty="0"/>
                    </a:p>
                  </a:txBody>
                  <a:tcPr>
                    <a:solidFill>
                      <a:srgbClr val="0061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61A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SLD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smtClean="0">
                          <a:solidFill>
                            <a:schemeClr val="bg1"/>
                          </a:solidFill>
                        </a:rPr>
                        <a:t>#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SLD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#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itchFamily="49" charset="0"/>
                          <a:cs typeface="Courier New" pitchFamily="49" charset="0"/>
                        </a:rPr>
                        <a:t>3322.ORG</a:t>
                      </a:r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2,172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itchFamily="49" charset="0"/>
                          <a:cs typeface="Courier New" pitchFamily="49" charset="0"/>
                        </a:rPr>
                        <a:t>YTIMG.COM</a:t>
                      </a:r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1,532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itchFamily="49" charset="0"/>
                          <a:cs typeface="Courier New" pitchFamily="49" charset="0"/>
                        </a:rPr>
                        <a:t>NO-IP.BIZ</a:t>
                      </a:r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1,688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itchFamily="49" charset="0"/>
                          <a:cs typeface="Courier New" pitchFamily="49" charset="0"/>
                        </a:rPr>
                        <a:t>PSMPT.COM</a:t>
                      </a:r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1,277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itchFamily="49" charset="0"/>
                          <a:cs typeface="Courier New" pitchFamily="49" charset="0"/>
                        </a:rPr>
                        <a:t>NO-IP.ORG</a:t>
                      </a:r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1,060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itchFamily="49" charset="0"/>
                          <a:cs typeface="Courier New" pitchFamily="49" charset="0"/>
                        </a:rPr>
                        <a:t>BAIDU.COM</a:t>
                      </a:r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920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itchFamily="49" charset="0"/>
                          <a:cs typeface="Courier New" pitchFamily="49" charset="0"/>
                        </a:rPr>
                        <a:t>ZAPTO.ORG</a:t>
                      </a:r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itchFamily="49" charset="0"/>
                          <a:cs typeface="Courier New" pitchFamily="49" charset="0"/>
                        </a:rPr>
                        <a:t>GOOGLE.COM</a:t>
                      </a:r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646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itchFamily="49" charset="0"/>
                          <a:cs typeface="Courier New" pitchFamily="49" charset="0"/>
                        </a:rPr>
                        <a:t>NO-IP.INFO</a:t>
                      </a:r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612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itchFamily="49" charset="0"/>
                          <a:cs typeface="Courier New" pitchFamily="49" charset="0"/>
                        </a:rPr>
                        <a:t>AKAMAI.NET</a:t>
                      </a:r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350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itchFamily="49" charset="0"/>
                          <a:cs typeface="Courier New" pitchFamily="49" charset="0"/>
                        </a:rPr>
                        <a:t>PENTEST[…].TK</a:t>
                      </a:r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itchFamily="49" charset="0"/>
                          <a:cs typeface="Courier New" pitchFamily="49" charset="0"/>
                        </a:rPr>
                        <a:t>YOUTUBE.COM</a:t>
                      </a:r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285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itchFamily="49" charset="0"/>
                          <a:cs typeface="Courier New" pitchFamily="49" charset="0"/>
                        </a:rPr>
                        <a:t>SURAS-IP.COM</a:t>
                      </a:r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238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itchFamily="49" charset="0"/>
                          <a:cs typeface="Courier New" pitchFamily="49" charset="0"/>
                        </a:rPr>
                        <a:t>3322.ORG</a:t>
                      </a:r>
                      <a:endParaRPr lang="en-US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243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205" y="5239661"/>
            <a:ext cx="510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Tab: Second-level domains (SLDs) parent </a:t>
            </a:r>
            <a:br>
              <a:rPr lang="en-US" sz="1400" dirty="0" smtClean="0"/>
            </a:br>
            <a:r>
              <a:rPr lang="en-US" sz="1400" dirty="0" smtClean="0"/>
              <a:t>to the most number of endpoints, by class.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21980" y="1807323"/>
            <a:ext cx="2455816" cy="4020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6 of 7 top threat SLDs are </a:t>
            </a:r>
            <a:r>
              <a:rPr lang="en-US" sz="2000" dirty="0" smtClean="0">
                <a:solidFill>
                  <a:srgbClr val="0061A3"/>
                </a:solidFill>
              </a:rPr>
              <a:t>DDNS services</a:t>
            </a:r>
            <a:r>
              <a:rPr lang="en-US" sz="2000" dirty="0" smtClean="0"/>
              <a:t>; cheap </a:t>
            </a:r>
            <a:br>
              <a:rPr lang="en-US" sz="2000" dirty="0" smtClean="0"/>
            </a:br>
            <a:r>
              <a:rPr lang="en-US" sz="2000" dirty="0" smtClean="0"/>
              <a:t>and agile</a:t>
            </a:r>
          </a:p>
          <a:p>
            <a:endParaRPr lang="en-US" sz="500" dirty="0" smtClean="0"/>
          </a:p>
          <a:p>
            <a:r>
              <a:rPr lang="en-US" sz="2000" dirty="0" smtClean="0"/>
              <a:t>Sybil accounts as a labor sink; cheaply serving content along </a:t>
            </a:r>
            <a:r>
              <a:rPr lang="en-US" sz="2000" dirty="0" smtClean="0">
                <a:solidFill>
                  <a:srgbClr val="0061A3"/>
                </a:solidFill>
              </a:rPr>
              <a:t>distinct paths</a:t>
            </a:r>
          </a:p>
          <a:p>
            <a:endParaRPr lang="en-US" sz="500" dirty="0" smtClean="0"/>
          </a:p>
          <a:p>
            <a:r>
              <a:rPr lang="en-US" sz="2000" dirty="0" smtClean="0"/>
              <a:t>Motivation for </a:t>
            </a:r>
            <a:r>
              <a:rPr lang="en-US" sz="2000" dirty="0" smtClean="0">
                <a:solidFill>
                  <a:srgbClr val="0061A3"/>
                </a:solidFill>
              </a:rPr>
              <a:t>reputation</a:t>
            </a:r>
          </a:p>
          <a:p>
            <a:endParaRPr lang="en-US" dirty="0" smtClean="0"/>
          </a:p>
        </p:txBody>
      </p:sp>
      <p:sp>
        <p:nvSpPr>
          <p:cNvPr id="5" name="Right Brace 4"/>
          <p:cNvSpPr/>
          <p:nvPr/>
        </p:nvSpPr>
        <p:spPr>
          <a:xfrm rot="10800000">
            <a:off x="215537" y="2509657"/>
            <a:ext cx="483326" cy="2616204"/>
          </a:xfrm>
          <a:prstGeom prst="rightBrac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9633" y="891906"/>
            <a:ext cx="8334467" cy="8033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0" name="Rectangle 9"/>
          <p:cNvSpPr/>
          <p:nvPr/>
        </p:nvSpPr>
        <p:spPr>
          <a:xfrm>
            <a:off x="6021980" y="1762633"/>
            <a:ext cx="2547261" cy="13716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1" name="Rectangle 10"/>
          <p:cNvSpPr/>
          <p:nvPr/>
        </p:nvSpPr>
        <p:spPr>
          <a:xfrm>
            <a:off x="5976257" y="3272778"/>
            <a:ext cx="2547261" cy="175042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2" name="Left-Right Arrow 11"/>
          <p:cNvSpPr/>
          <p:nvPr/>
        </p:nvSpPr>
        <p:spPr>
          <a:xfrm rot="2785567">
            <a:off x="823023" y="3705850"/>
            <a:ext cx="2884453" cy="444137"/>
          </a:xfrm>
          <a:prstGeom prst="leftRight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5506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81100"/>
            <a:ext cx="8423564" cy="666750"/>
          </a:xfrm>
        </p:spPr>
        <p:txBody>
          <a:bodyPr/>
          <a:lstStyle/>
          <a:p>
            <a:r>
              <a:rPr lang="en-US" dirty="0" smtClean="0"/>
              <a:t>Classifying Endpoints with Network Metadata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1. Obtaining and labeling malware samples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2. Basic/qualified corpus properties</a:t>
            </a:r>
          </a:p>
          <a:p>
            <a:r>
              <a:rPr lang="en-US" sz="2400" dirty="0" smtClean="0"/>
              <a:t>3. Feature derivation [lexical, WHOIS, </a:t>
            </a:r>
            <a:r>
              <a:rPr lang="en-US" sz="2400" i="1" dirty="0" smtClean="0"/>
              <a:t>n</a:t>
            </a:r>
            <a:r>
              <a:rPr lang="en-US" sz="2400" dirty="0" smtClean="0"/>
              <a:t>-gram, reputation]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4. Model-building and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FEATURES: DOMAIN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803"/>
            <a:ext cx="8229600" cy="5255490"/>
          </a:xfrm>
        </p:spPr>
        <p:txBody>
          <a:bodyPr/>
          <a:lstStyle/>
          <a:p>
            <a:r>
              <a:rPr lang="en-US" dirty="0" smtClean="0">
                <a:solidFill>
                  <a:srgbClr val="0061A3"/>
                </a:solidFill>
                <a:latin typeface="Rockwell" pitchFamily="18" charset="0"/>
                <a:cs typeface="Courier New" pitchFamily="49" charset="0"/>
              </a:rPr>
              <a:t>DOMAIN TLD</a:t>
            </a:r>
          </a:p>
          <a:p>
            <a:pPr lvl="1"/>
            <a:r>
              <a:rPr lang="en-US" dirty="0" smtClean="0"/>
              <a:t>Why is ORG bad? </a:t>
            </a:r>
          </a:p>
          <a:p>
            <a:pPr lvl="1"/>
            <a:r>
              <a:rPr lang="en-US" dirty="0" smtClean="0"/>
              <a:t>Cost-effective TLDs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on-threats in COM/NET</a:t>
            </a:r>
          </a:p>
          <a:p>
            <a:pPr marL="356108" lvl="1" indent="0">
              <a:buNone/>
            </a:pPr>
            <a:endParaRPr lang="en-US" sz="500" dirty="0" smtClean="0"/>
          </a:p>
          <a:p>
            <a:r>
              <a:rPr lang="en-US" dirty="0" smtClean="0">
                <a:solidFill>
                  <a:srgbClr val="0061A3"/>
                </a:solidFill>
                <a:latin typeface="Rockwell" pitchFamily="18" charset="0"/>
                <a:cs typeface="Courier New" pitchFamily="49" charset="0"/>
              </a:rPr>
              <a:t>DOMAIN LENGTH </a:t>
            </a:r>
            <a:r>
              <a:rPr lang="en-US" dirty="0">
                <a:solidFill>
                  <a:srgbClr val="0061A3"/>
                </a:solidFill>
                <a:latin typeface="Rockwell" pitchFamily="18" charset="0"/>
                <a:cs typeface="Courier New" pitchFamily="49" charset="0"/>
              </a:rPr>
              <a:t>&amp;</a:t>
            </a:r>
            <a:r>
              <a:rPr lang="en-US" dirty="0" smtClean="0">
                <a:solidFill>
                  <a:srgbClr val="0061A3"/>
                </a:solidFill>
                <a:latin typeface="Rockwell" pitchFamily="18" charset="0"/>
                <a:cs typeface="Courier New" pitchFamily="49" charset="0"/>
              </a:rPr>
              <a:t> </a:t>
            </a:r>
            <a:br>
              <a:rPr lang="en-US" dirty="0" smtClean="0">
                <a:solidFill>
                  <a:srgbClr val="0061A3"/>
                </a:solidFill>
                <a:latin typeface="Rockwell" pitchFamily="18" charset="0"/>
                <a:cs typeface="Courier New" pitchFamily="49" charset="0"/>
              </a:rPr>
            </a:br>
            <a:r>
              <a:rPr lang="en-US" dirty="0" smtClean="0">
                <a:solidFill>
                  <a:srgbClr val="0061A3"/>
                </a:solidFill>
                <a:latin typeface="Rockwell" pitchFamily="18" charset="0"/>
                <a:cs typeface="Courier New" pitchFamily="49" charset="0"/>
              </a:rPr>
              <a:t>DOMAIN ALPHA RATIO</a:t>
            </a: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Address memorability</a:t>
            </a:r>
          </a:p>
          <a:p>
            <a:pPr lvl="1"/>
            <a:r>
              <a:rPr lang="en-US" dirty="0" smtClean="0"/>
              <a:t>Lack of DGAs?</a:t>
            </a:r>
          </a:p>
          <a:p>
            <a:pPr marL="356108" lvl="1" indent="0">
              <a:buNone/>
            </a:pPr>
            <a:endParaRPr lang="en-US" sz="500" dirty="0" smtClean="0"/>
          </a:p>
          <a:p>
            <a:r>
              <a:rPr lang="en-US" dirty="0" smtClean="0">
                <a:solidFill>
                  <a:srgbClr val="0061A3"/>
                </a:solidFill>
                <a:latin typeface="Rockwell" pitchFamily="18" charset="0"/>
                <a:cs typeface="Courier New" pitchFamily="49" charset="0"/>
              </a:rPr>
              <a:t>(SUB)DOMAIN DEPTH</a:t>
            </a:r>
            <a:endParaRPr lang="en-US" dirty="0" smtClean="0">
              <a:solidFill>
                <a:srgbClr val="0061A3"/>
              </a:solidFill>
              <a:latin typeface="Rockwell" pitchFamily="18" charset="0"/>
            </a:endParaRPr>
          </a:p>
          <a:p>
            <a:pPr lvl="1"/>
            <a:r>
              <a:rPr lang="en-US" dirty="0" smtClean="0"/>
              <a:t>Having one subdomain 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sub.domain.com</a:t>
            </a:r>
            <a:r>
              <a:rPr lang="en-US" dirty="0" smtClean="0"/>
              <a:t>) often indicates shared-use settings; indicative of threats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467498" y="1358783"/>
            <a:ext cx="4271917" cy="3605104"/>
            <a:chOff x="4024684" y="1764436"/>
            <a:chExt cx="4147766" cy="31794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4684" y="1764436"/>
              <a:ext cx="4147766" cy="260753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024684" y="4420672"/>
              <a:ext cx="41477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Fig: Class patterns by TLD after normalization; Data labels indicate raw quantities</a:t>
              </a:r>
            </a:p>
          </p:txBody>
        </p:sp>
      </p:grpSp>
      <p:sp>
        <p:nvSpPr>
          <p:cNvPr id="8" name="Down Arrow 7"/>
          <p:cNvSpPr/>
          <p:nvPr/>
        </p:nvSpPr>
        <p:spPr>
          <a:xfrm>
            <a:off x="5590741" y="1682856"/>
            <a:ext cx="378901" cy="39338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9" name="Down Arrow 8"/>
          <p:cNvSpPr/>
          <p:nvPr/>
        </p:nvSpPr>
        <p:spPr>
          <a:xfrm>
            <a:off x="6487732" y="1691563"/>
            <a:ext cx="378901" cy="39338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0" name="Down Arrow 9"/>
          <p:cNvSpPr/>
          <p:nvPr/>
        </p:nvSpPr>
        <p:spPr>
          <a:xfrm rot="10800000">
            <a:off x="6949134" y="3660450"/>
            <a:ext cx="378901" cy="39338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3" name="Down Arrow 12"/>
          <p:cNvSpPr/>
          <p:nvPr/>
        </p:nvSpPr>
        <p:spPr>
          <a:xfrm rot="10800000">
            <a:off x="5172651" y="3642276"/>
            <a:ext cx="378901" cy="39338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4" name="Down Arrow 13"/>
          <p:cNvSpPr/>
          <p:nvPr/>
        </p:nvSpPr>
        <p:spPr>
          <a:xfrm rot="10800000">
            <a:off x="6030226" y="3642277"/>
            <a:ext cx="378901" cy="39338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5" name="Down Arrow 14"/>
          <p:cNvSpPr/>
          <p:nvPr/>
        </p:nvSpPr>
        <p:spPr>
          <a:xfrm rot="10800000">
            <a:off x="7388994" y="3655340"/>
            <a:ext cx="378901" cy="39338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135761" y="1121782"/>
            <a:ext cx="4832672" cy="387694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7" name="Rectangle 16"/>
          <p:cNvSpPr/>
          <p:nvPr/>
        </p:nvSpPr>
        <p:spPr>
          <a:xfrm>
            <a:off x="512841" y="1039804"/>
            <a:ext cx="3622920" cy="1904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8" name="Rectangle 17"/>
          <p:cNvSpPr/>
          <p:nvPr/>
        </p:nvSpPr>
        <p:spPr>
          <a:xfrm>
            <a:off x="352236" y="2990308"/>
            <a:ext cx="3783525" cy="172344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9365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FEATURES: URL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Some features require </a:t>
            </a:r>
            <a:br>
              <a:rPr lang="en-US" sz="2000" dirty="0" smtClean="0">
                <a:solidFill>
                  <a:schemeClr val="tx1"/>
                </a:solidFill>
                <a:latin typeface="+mj-lt"/>
              </a:rPr>
            </a:b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URL paths to calculate:</a:t>
            </a:r>
          </a:p>
          <a:p>
            <a:pPr marL="0" indent="0">
              <a:buNone/>
            </a:pPr>
            <a:endParaRPr lang="en-US" sz="5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dirty="0" smtClean="0">
                <a:solidFill>
                  <a:srgbClr val="0061A3"/>
                </a:solidFill>
                <a:latin typeface="Rockwell" pitchFamily="18" charset="0"/>
              </a:rPr>
              <a:t>URL EXTENSION</a:t>
            </a:r>
          </a:p>
          <a:p>
            <a:pPr lvl="1"/>
            <a:r>
              <a:rPr lang="en-US" dirty="0" smtClean="0"/>
              <a:t>Extensions not checked</a:t>
            </a:r>
          </a:p>
          <a:p>
            <a:pPr lvl="1"/>
            <a:r>
              <a:rPr lang="en-US" dirty="0" smtClean="0"/>
              <a:t>Executable file types</a:t>
            </a:r>
          </a:p>
          <a:p>
            <a:pPr lvl="1"/>
            <a:r>
              <a:rPr lang="en-US" dirty="0" smtClean="0"/>
              <a:t>Standard textual web</a:t>
            </a:r>
            <a:br>
              <a:rPr lang="en-US" dirty="0" smtClean="0"/>
            </a:br>
            <a:r>
              <a:rPr lang="en-US" dirty="0" smtClean="0"/>
              <a:t>content &amp; images</a:t>
            </a:r>
          </a:p>
          <a:p>
            <a:pPr lvl="1"/>
            <a:r>
              <a:rPr lang="en-US" dirty="0" smtClean="0"/>
              <a:t>63 “other” file types;</a:t>
            </a:r>
            <a:br>
              <a:rPr lang="en-US" dirty="0" smtClean="0"/>
            </a:br>
            <a:r>
              <a:rPr lang="en-US" dirty="0" smtClean="0"/>
              <a:t>some appear fictional</a:t>
            </a:r>
          </a:p>
          <a:p>
            <a:pPr marL="356108" lvl="1" indent="0">
              <a:buNone/>
            </a:pPr>
            <a:endParaRPr lang="en-US" sz="1500" dirty="0" smtClean="0"/>
          </a:p>
          <a:p>
            <a:r>
              <a:rPr lang="en-US" dirty="0" smtClean="0">
                <a:solidFill>
                  <a:srgbClr val="0061A3"/>
                </a:solidFill>
                <a:latin typeface="Rockwell" pitchFamily="18" charset="0"/>
              </a:rPr>
              <a:t>URL LENGTH &amp;  URL DEPTH</a:t>
            </a:r>
          </a:p>
          <a:p>
            <a:pPr lvl="1"/>
            <a:r>
              <a:rPr lang="en-US" dirty="0" smtClean="0"/>
              <a:t>Similar to domain case;</a:t>
            </a:r>
            <a:r>
              <a:rPr lang="en-US" dirty="0"/>
              <a:t> </a:t>
            </a:r>
            <a:r>
              <a:rPr lang="en-US" dirty="0" smtClean="0"/>
              <a:t>not very indicative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05" y="1252622"/>
            <a:ext cx="4161768" cy="2898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1205" y="4238336"/>
            <a:ext cx="416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Fig: Behavioral distribution over file extensions (URLs only); Data labels indicate raw quantity </a:t>
            </a:r>
          </a:p>
        </p:txBody>
      </p:sp>
      <p:sp>
        <p:nvSpPr>
          <p:cNvPr id="7" name="Down Arrow 6"/>
          <p:cNvSpPr/>
          <p:nvPr/>
        </p:nvSpPr>
        <p:spPr>
          <a:xfrm>
            <a:off x="7818446" y="1371768"/>
            <a:ext cx="378901" cy="39338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8" name="Down Arrow 7"/>
          <p:cNvSpPr/>
          <p:nvPr/>
        </p:nvSpPr>
        <p:spPr>
          <a:xfrm>
            <a:off x="5123143" y="1080198"/>
            <a:ext cx="378901" cy="39338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9" name="Down Arrow 8"/>
          <p:cNvSpPr/>
          <p:nvPr/>
        </p:nvSpPr>
        <p:spPr>
          <a:xfrm>
            <a:off x="5737178" y="1093261"/>
            <a:ext cx="378901" cy="39338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0" name="Down Arrow 9"/>
          <p:cNvSpPr/>
          <p:nvPr/>
        </p:nvSpPr>
        <p:spPr>
          <a:xfrm>
            <a:off x="5978680" y="1093260"/>
            <a:ext cx="378901" cy="39338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1" name="Down Arrow 10"/>
          <p:cNvSpPr/>
          <p:nvPr/>
        </p:nvSpPr>
        <p:spPr>
          <a:xfrm>
            <a:off x="5410603" y="2969955"/>
            <a:ext cx="378901" cy="39338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2" name="Down Arrow 11"/>
          <p:cNvSpPr/>
          <p:nvPr/>
        </p:nvSpPr>
        <p:spPr>
          <a:xfrm>
            <a:off x="6309974" y="2978995"/>
            <a:ext cx="378901" cy="39338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3" name="Down Arrow 12"/>
          <p:cNvSpPr/>
          <p:nvPr/>
        </p:nvSpPr>
        <p:spPr>
          <a:xfrm>
            <a:off x="7233091" y="2974639"/>
            <a:ext cx="378901" cy="39338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4" name="Down Arrow 13"/>
          <p:cNvSpPr/>
          <p:nvPr/>
        </p:nvSpPr>
        <p:spPr>
          <a:xfrm>
            <a:off x="6606067" y="1798969"/>
            <a:ext cx="378901" cy="39338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5" name="Down Arrow 14"/>
          <p:cNvSpPr/>
          <p:nvPr/>
        </p:nvSpPr>
        <p:spPr>
          <a:xfrm>
            <a:off x="6867942" y="1798969"/>
            <a:ext cx="378901" cy="39338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084678" y="887836"/>
            <a:ext cx="4555668" cy="418231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7" name="Rectangle 16"/>
          <p:cNvSpPr/>
          <p:nvPr/>
        </p:nvSpPr>
        <p:spPr>
          <a:xfrm>
            <a:off x="457200" y="1054540"/>
            <a:ext cx="3474722" cy="376314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9365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WHOIS DERIVED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3" y="1078992"/>
            <a:ext cx="3553097" cy="46425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55% zone coverage; zones nearly static</a:t>
            </a:r>
          </a:p>
          <a:p>
            <a:r>
              <a:rPr lang="en-US" dirty="0" smtClean="0">
                <a:solidFill>
                  <a:srgbClr val="0061A3"/>
                </a:solidFill>
                <a:latin typeface="Rockwell" pitchFamily="18" charset="0"/>
              </a:rPr>
              <a:t>DOMAIN REGISTRAR*</a:t>
            </a:r>
          </a:p>
          <a:p>
            <a:pPr lvl="1"/>
            <a:r>
              <a:rPr lang="en-US" dirty="0" smtClean="0"/>
              <a:t>Related work on spammers [2]</a:t>
            </a:r>
          </a:p>
          <a:p>
            <a:pPr lvl="1"/>
            <a:r>
              <a:rPr lang="en-US" dirty="0" smtClean="0"/>
              <a:t>MarkMonitor’s </a:t>
            </a:r>
            <a:br>
              <a:rPr lang="en-US" dirty="0" smtClean="0"/>
            </a:br>
            <a:r>
              <a:rPr lang="en-US" dirty="0" smtClean="0"/>
              <a:t>customer base and value-added services</a:t>
            </a:r>
          </a:p>
          <a:p>
            <a:pPr lvl="1"/>
            <a:r>
              <a:rPr lang="en-US" dirty="0" smtClean="0"/>
              <a:t>Laggard’s often exhibit low cost, weak enforcement, or bulk registration support [2]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3955" y="1028675"/>
            <a:ext cx="4240225" cy="5319875"/>
            <a:chOff x="4219303" y="715166"/>
            <a:chExt cx="4155142" cy="51907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9303" y="715166"/>
              <a:ext cx="4155142" cy="51907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920902" y="783198"/>
              <a:ext cx="236094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Fig: Behavioral distribution over popular registrars (COM/NET/CC/TV)</a:t>
              </a:r>
            </a:p>
          </p:txBody>
        </p:sp>
      </p:grpSp>
      <p:sp>
        <p:nvSpPr>
          <p:cNvPr id="8" name="Oval 7"/>
          <p:cNvSpPr/>
          <p:nvPr/>
        </p:nvSpPr>
        <p:spPr>
          <a:xfrm>
            <a:off x="352660" y="2481944"/>
            <a:ext cx="4407029" cy="992777"/>
          </a:xfrm>
          <a:prstGeom prst="ellipse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9" name="Oval 8"/>
          <p:cNvSpPr/>
          <p:nvPr/>
        </p:nvSpPr>
        <p:spPr>
          <a:xfrm>
            <a:off x="352662" y="1568360"/>
            <a:ext cx="1528392" cy="704580"/>
          </a:xfrm>
          <a:prstGeom prst="ellipse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0" name="Oval 9"/>
          <p:cNvSpPr/>
          <p:nvPr/>
        </p:nvSpPr>
        <p:spPr>
          <a:xfrm>
            <a:off x="352660" y="3044053"/>
            <a:ext cx="1528392" cy="704580"/>
          </a:xfrm>
          <a:prstGeom prst="ellipse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3" name="Oval 12"/>
          <p:cNvSpPr/>
          <p:nvPr/>
        </p:nvSpPr>
        <p:spPr>
          <a:xfrm>
            <a:off x="352662" y="4515801"/>
            <a:ext cx="1750460" cy="578714"/>
          </a:xfrm>
          <a:prstGeom prst="ellipse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4" name="Oval 13"/>
          <p:cNvSpPr/>
          <p:nvPr/>
        </p:nvSpPr>
        <p:spPr>
          <a:xfrm>
            <a:off x="352660" y="5081452"/>
            <a:ext cx="1750462" cy="578714"/>
          </a:xfrm>
          <a:prstGeom prst="ellipse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515792" y="5885960"/>
            <a:ext cx="3553097" cy="792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 smtClean="0"/>
              <a:t>* DISCLAIMER: Recall that SLDs of a single customer may dramatically influence a registrar’s behavioral distribution. In no way should this be interpreted as an indicator of registrar quality, security, etc.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42261" y="914400"/>
            <a:ext cx="3304905" cy="100625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7" name="Rectangle 16"/>
          <p:cNvSpPr/>
          <p:nvPr/>
        </p:nvSpPr>
        <p:spPr>
          <a:xfrm>
            <a:off x="5311685" y="2364975"/>
            <a:ext cx="3670663" cy="78971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8" name="Rectangle 17"/>
          <p:cNvSpPr/>
          <p:nvPr/>
        </p:nvSpPr>
        <p:spPr>
          <a:xfrm>
            <a:off x="5311685" y="3154685"/>
            <a:ext cx="3262448" cy="101413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9881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WHOIS DERIVED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1A3"/>
                </a:solidFill>
                <a:latin typeface="Rockwell" pitchFamily="18" charset="0"/>
              </a:rPr>
              <a:t>DOMAIN AGE</a:t>
            </a:r>
          </a:p>
          <a:p>
            <a:pPr lvl="1"/>
            <a:r>
              <a:rPr lang="en-US" dirty="0"/>
              <a:t>40% of threats &lt;1 year </a:t>
            </a:r>
            <a:r>
              <a:rPr lang="en-US" dirty="0" smtClean="0"/>
              <a:t>old</a:t>
            </a:r>
          </a:p>
          <a:p>
            <a:pPr lvl="1"/>
            <a:r>
              <a:rPr lang="en-US" dirty="0" smtClean="0"/>
              <a:t>@Median 2.5 years for </a:t>
            </a:r>
            <a:br>
              <a:rPr lang="en-US" dirty="0" smtClean="0"/>
            </a:br>
            <a:r>
              <a:rPr lang="en-US" dirty="0" smtClean="0"/>
              <a:t>threats vs. 12.5 non-threat</a:t>
            </a:r>
          </a:p>
          <a:p>
            <a:pPr lvl="1"/>
            <a:r>
              <a:rPr lang="en-US" dirty="0" smtClean="0"/>
              <a:t>Recall shared-use settings</a:t>
            </a:r>
          </a:p>
          <a:p>
            <a:pPr lvl="1"/>
            <a:r>
              <a:rPr lang="en-US" dirty="0" smtClean="0"/>
              <a:t>Economic factors, which</a:t>
            </a:r>
            <a:br>
              <a:rPr lang="en-US" dirty="0" smtClean="0"/>
            </a:br>
            <a:r>
              <a:rPr lang="en-US" dirty="0" smtClean="0"/>
              <a:t>in turn relates to… </a:t>
            </a:r>
          </a:p>
          <a:p>
            <a:r>
              <a:rPr lang="en-US" dirty="0">
                <a:solidFill>
                  <a:srgbClr val="0061A3"/>
                </a:solidFill>
                <a:latin typeface="Rockwell" pitchFamily="18" charset="0"/>
              </a:rPr>
              <a:t>DOMAIN REG PERIOD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Rarely more than 5 years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for threat domains</a:t>
            </a:r>
          </a:p>
          <a:p>
            <a:r>
              <a:rPr lang="en-US" dirty="0" smtClean="0">
                <a:solidFill>
                  <a:srgbClr val="0061A3"/>
                </a:solidFill>
                <a:latin typeface="Rockwell" pitchFamily="18" charset="0"/>
              </a:rPr>
              <a:t>DOMAIN AUTORENEW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18" y="1446433"/>
            <a:ext cx="4381756" cy="3423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8311" y="4940486"/>
            <a:ext cx="431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Fig: CDF for domain age (reg. to malware label)</a:t>
            </a:r>
          </a:p>
        </p:txBody>
      </p:sp>
      <p:sp>
        <p:nvSpPr>
          <p:cNvPr id="7" name="Down Arrow 6"/>
          <p:cNvSpPr/>
          <p:nvPr/>
        </p:nvSpPr>
        <p:spPr>
          <a:xfrm>
            <a:off x="5068226" y="2597256"/>
            <a:ext cx="378901" cy="39338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8" name="Down Arrow 7"/>
          <p:cNvSpPr/>
          <p:nvPr/>
        </p:nvSpPr>
        <p:spPr>
          <a:xfrm rot="5400000">
            <a:off x="5847634" y="2507824"/>
            <a:ext cx="378901" cy="675176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9" name="Down Arrow 8"/>
          <p:cNvSpPr/>
          <p:nvPr/>
        </p:nvSpPr>
        <p:spPr>
          <a:xfrm rot="16200000">
            <a:off x="6558136" y="2472498"/>
            <a:ext cx="378901" cy="745825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0" name="Rectangle 9"/>
          <p:cNvSpPr/>
          <p:nvPr/>
        </p:nvSpPr>
        <p:spPr>
          <a:xfrm>
            <a:off x="300444" y="943306"/>
            <a:ext cx="3866608" cy="291023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1" name="Rectangle 10"/>
          <p:cNvSpPr/>
          <p:nvPr/>
        </p:nvSpPr>
        <p:spPr>
          <a:xfrm>
            <a:off x="457200" y="3853542"/>
            <a:ext cx="3709852" cy="124083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2" name="Rectangle 11"/>
          <p:cNvSpPr/>
          <p:nvPr/>
        </p:nvSpPr>
        <p:spPr>
          <a:xfrm>
            <a:off x="4334032" y="1068001"/>
            <a:ext cx="4503382" cy="429465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9365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</a:t>
            </a:r>
            <a:r>
              <a:rPr lang="en-US" dirty="0" smtClean="0"/>
              <a:t>-GRAM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8992"/>
                <a:ext cx="8229600" cy="2774551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0061A3"/>
                    </a:solidFill>
                    <a:latin typeface="Rockwell" pitchFamily="18" charset="0"/>
                  </a:rPr>
                  <a:t>DOMAIN BAYESIAN DOCUMENT CLASS</a:t>
                </a:r>
              </a:p>
              <a:p>
                <a:pPr lvl="1"/>
                <a:r>
                  <a:rPr lang="en-US" sz="2200" dirty="0" smtClean="0"/>
                  <a:t>Lower-order classifier built using </a:t>
                </a:r>
                <a:r>
                  <a:rPr lang="en-US" sz="2200" i="1" dirty="0" smtClean="0"/>
                  <a:t>n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200" dirty="0" smtClean="0"/>
                  <a:t> [2,8] over </a:t>
                </a:r>
                <a:r>
                  <a:rPr lang="en-US" sz="2200" dirty="0" smtClean="0">
                    <a:solidFill>
                      <a:srgbClr val="0061A3"/>
                    </a:solidFill>
                  </a:rPr>
                  <a:t>unique SLDs</a:t>
                </a:r>
              </a:p>
              <a:p>
                <a:pPr lvl="1"/>
                <a:r>
                  <a:rPr lang="en-US" sz="2200" dirty="0" smtClean="0"/>
                  <a:t>Little commonality between “non-threat” entities</a:t>
                </a:r>
              </a:p>
              <a:p>
                <a:pPr lvl="1"/>
                <a:r>
                  <a:rPr lang="en-US" sz="2200" dirty="0" smtClean="0"/>
                  <a:t>Bayesian document classification does much …</a:t>
                </a:r>
              </a:p>
              <a:p>
                <a:pPr lvl="1"/>
                <a:r>
                  <a:rPr lang="en-US" sz="2200" dirty="0" smtClean="0"/>
                  <a:t>… but for ease of presentation … </a:t>
                </a:r>
                <a:r>
                  <a:rPr lang="en-US" sz="2200" dirty="0" smtClean="0">
                    <a:solidFill>
                      <a:srgbClr val="0061A3"/>
                    </a:solidFill>
                  </a:rPr>
                  <a:t>dictionary tokens </a:t>
                </a:r>
                <a:r>
                  <a:rPr lang="en-US" sz="2200" dirty="0" smtClean="0"/>
                  <a:t>with 25+ occurrences that lean heavily towards the </a:t>
                </a:r>
                <a:r>
                  <a:rPr lang="en-US" sz="2200" dirty="0" smtClean="0">
                    <a:solidFill>
                      <a:srgbClr val="0061A3"/>
                    </a:solidFill>
                  </a:rPr>
                  <a:t>“threat” class</a:t>
                </a:r>
                <a:r>
                  <a:rPr lang="en-US" sz="2200" dirty="0" smtClean="0"/>
                  <a:t>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8992"/>
                <a:ext cx="8229600" cy="2774551"/>
              </a:xfrm>
              <a:blipFill rotWithShape="1">
                <a:blip r:embed="rId2"/>
                <a:stretch>
                  <a:fillRect l="-222" t="-197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245420"/>
              </p:ext>
            </p:extLst>
          </p:nvPr>
        </p:nvGraphicFramePr>
        <p:xfrm>
          <a:off x="1058093" y="4090921"/>
          <a:ext cx="7184570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36914"/>
                <a:gridCol w="1436914"/>
                <a:gridCol w="1436914"/>
                <a:gridCol w="1319348"/>
                <a:gridCol w="1554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urier New" pitchFamily="49" charset="0"/>
                          <a:cs typeface="Courier New" pitchFamily="49" charset="0"/>
                        </a:rPr>
                        <a:t>mail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urier New" pitchFamily="49" charset="0"/>
                          <a:cs typeface="Courier New" pitchFamily="49" charset="0"/>
                        </a:rPr>
                        <a:t>news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urier New" pitchFamily="49" charset="0"/>
                          <a:cs typeface="Courier New" pitchFamily="49" charset="0"/>
                        </a:rPr>
                        <a:t>apis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urier New" pitchFamily="49" charset="0"/>
                          <a:cs typeface="Courier New" pitchFamily="49" charset="0"/>
                        </a:rPr>
                        <a:t>free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urier New" pitchFamily="49" charset="0"/>
                          <a:cs typeface="Courier New" pitchFamily="49" charset="0"/>
                        </a:rPr>
                        <a:t>easy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urier New" pitchFamily="49" charset="0"/>
                          <a:cs typeface="Courier New" pitchFamily="49" charset="0"/>
                        </a:rPr>
                        <a:t>korea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urier New" pitchFamily="49" charset="0"/>
                          <a:cs typeface="Courier New" pitchFamily="49" charset="0"/>
                        </a:rPr>
                        <a:t>date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urier New" pitchFamily="49" charset="0"/>
                          <a:cs typeface="Courier New" pitchFamily="49" charset="0"/>
                        </a:rPr>
                        <a:t>yahoo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urier New" pitchFamily="49" charset="0"/>
                          <a:cs typeface="Courier New" pitchFamily="49" charset="0"/>
                        </a:rPr>
                        <a:t>soft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urier New" pitchFamily="49" charset="0"/>
                          <a:cs typeface="Courier New" pitchFamily="49" charset="0"/>
                        </a:rPr>
                        <a:t>micro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urier New" pitchFamily="49" charset="0"/>
                          <a:cs typeface="Courier New" pitchFamily="49" charset="0"/>
                        </a:rPr>
                        <a:t>online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urier New" pitchFamily="49" charset="0"/>
                          <a:cs typeface="Courier New" pitchFamily="49" charset="0"/>
                        </a:rPr>
                        <a:t>wins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urier New" pitchFamily="49" charset="0"/>
                          <a:cs typeface="Courier New" pitchFamily="49" charset="0"/>
                        </a:rPr>
                        <a:t>update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urier New" pitchFamily="49" charset="0"/>
                          <a:cs typeface="Courier New" pitchFamily="49" charset="0"/>
                        </a:rPr>
                        <a:t>port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ourier New" pitchFamily="49" charset="0"/>
                          <a:cs typeface="Courier New" pitchFamily="49" charset="0"/>
                        </a:rPr>
                        <a:t>winsoft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38349" y="5499263"/>
            <a:ext cx="569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Tab: Dictionary tokens most indicative of threat domains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078992"/>
            <a:ext cx="8163742" cy="137326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9365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BEHAVIORAL REPUTATION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3496"/>
            <a:ext cx="8229600" cy="5255490"/>
          </a:xfrm>
        </p:spPr>
        <p:txBody>
          <a:bodyPr/>
          <a:lstStyle/>
          <a:p>
            <a:r>
              <a:rPr lang="en-US" dirty="0" smtClean="0">
                <a:solidFill>
                  <a:srgbClr val="0061A3"/>
                </a:solidFill>
                <a:latin typeface="Rockwell" pitchFamily="18" charset="0"/>
              </a:rPr>
              <a:t>DOMAIN REPUTATION</a:t>
            </a:r>
            <a:endParaRPr lang="en-US" sz="200" dirty="0" smtClean="0">
              <a:solidFill>
                <a:srgbClr val="0061A3"/>
              </a:solidFill>
              <a:latin typeface="Rockwell" pitchFamily="18" charset="0"/>
            </a:endParaRPr>
          </a:p>
          <a:p>
            <a:pPr lvl="1"/>
            <a:r>
              <a:rPr lang="en-US" dirty="0" smtClean="0"/>
              <a:t>Calculate “opinion” objects </a:t>
            </a:r>
            <a:br>
              <a:rPr lang="en-US" dirty="0" smtClean="0"/>
            </a:br>
            <a:r>
              <a:rPr lang="en-US" dirty="0" smtClean="0"/>
              <a:t>based on </a:t>
            </a:r>
            <a:r>
              <a:rPr lang="en-US" dirty="0" smtClean="0">
                <a:solidFill>
                  <a:srgbClr val="0061A3"/>
                </a:solidFill>
              </a:rPr>
              <a:t>Beta probability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distribution over a binary</a:t>
            </a:r>
            <a:br>
              <a:rPr lang="en-US" dirty="0" smtClean="0"/>
            </a:br>
            <a:r>
              <a:rPr lang="en-US" dirty="0" smtClean="0"/>
              <a:t>feedback model [3]</a:t>
            </a:r>
            <a:endParaRPr lang="en-US" sz="100" dirty="0" smtClean="0"/>
          </a:p>
          <a:p>
            <a:pPr lvl="1"/>
            <a:r>
              <a:rPr lang="en-US" dirty="0" smtClean="0"/>
              <a:t>Reputation bounded on </a:t>
            </a:r>
            <a:br>
              <a:rPr lang="en-US" dirty="0" smtClean="0"/>
            </a:br>
            <a:r>
              <a:rPr lang="en-US" dirty="0" smtClean="0"/>
              <a:t>[0,1], initialized at 0.5</a:t>
            </a:r>
            <a:endParaRPr lang="en-US" sz="100" dirty="0" smtClean="0"/>
          </a:p>
          <a:p>
            <a:pPr lvl="1"/>
            <a:r>
              <a:rPr lang="en-US" dirty="0" smtClean="0"/>
              <a:t>Novel non-threat SLDs</a:t>
            </a:r>
            <a:br>
              <a:rPr lang="en-US" dirty="0" smtClean="0"/>
            </a:br>
            <a:r>
              <a:rPr lang="en-US" dirty="0" smtClean="0"/>
              <a:t>are exceedingly rare</a:t>
            </a:r>
            <a:endParaRPr lang="en-US" sz="100" dirty="0" smtClean="0"/>
          </a:p>
          <a:p>
            <a:pPr lvl="1"/>
            <a:r>
              <a:rPr lang="en-US" dirty="0" smtClean="0"/>
              <a:t>Area-between-curve </a:t>
            </a:r>
            <a:br>
              <a:rPr lang="en-US" dirty="0" smtClean="0"/>
            </a:br>
            <a:r>
              <a:rPr lang="en-US" dirty="0" smtClean="0"/>
              <a:t>indicates SLD </a:t>
            </a:r>
            <a:r>
              <a:rPr lang="en-US" dirty="0" smtClean="0">
                <a:solidFill>
                  <a:srgbClr val="0061A3"/>
                </a:solidFill>
              </a:rPr>
              <a:t>behavior is </a:t>
            </a:r>
            <a:br>
              <a:rPr lang="en-US" dirty="0" smtClean="0">
                <a:solidFill>
                  <a:srgbClr val="0061A3"/>
                </a:solidFill>
              </a:rPr>
            </a:br>
            <a:r>
              <a:rPr lang="en-US" dirty="0" smtClean="0">
                <a:solidFill>
                  <a:srgbClr val="0061A3"/>
                </a:solidFill>
              </a:rPr>
              <a:t>quite consistent</a:t>
            </a:r>
            <a:endParaRPr lang="en-US" sz="100" dirty="0" smtClean="0">
              <a:solidFill>
                <a:srgbClr val="0061A3"/>
              </a:solidFill>
            </a:endParaRPr>
          </a:p>
          <a:p>
            <a:pPr lvl="1"/>
            <a:r>
              <a:rPr lang="en-US" dirty="0" smtClean="0">
                <a:solidFill>
                  <a:srgbClr val="0061A3"/>
                </a:solidFill>
              </a:rPr>
              <a:t>CAVEAT</a:t>
            </a:r>
            <a:r>
              <a:rPr lang="en-US" dirty="0" smtClean="0"/>
              <a:t>: Dependent on accurate prior classifications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48" y="1592115"/>
            <a:ext cx="4258491" cy="3120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9749" y="4691047"/>
            <a:ext cx="425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Fig: CDF for domain reputation.</a:t>
            </a:r>
            <a:r>
              <a:rPr lang="en-US" sz="1400" dirty="0"/>
              <a:t> </a:t>
            </a:r>
            <a:r>
              <a:rPr lang="en-US" sz="1400" dirty="0" smtClean="0"/>
              <a:t>All reputations </a:t>
            </a:r>
            <a:br>
              <a:rPr lang="en-US" sz="1400" dirty="0" smtClean="0"/>
            </a:br>
            <a:r>
              <a:rPr lang="en-US" sz="1400" dirty="0" smtClean="0"/>
              <a:t>held at any point</a:t>
            </a:r>
            <a:r>
              <a:rPr lang="en-US" sz="1400" dirty="0"/>
              <a:t> </a:t>
            </a:r>
            <a:r>
              <a:rPr lang="en-US" sz="1400" dirty="0" smtClean="0"/>
              <a:t>in time are plotted.</a:t>
            </a:r>
          </a:p>
        </p:txBody>
      </p:sp>
      <p:sp>
        <p:nvSpPr>
          <p:cNvPr id="7" name="Down Arrow 6"/>
          <p:cNvSpPr/>
          <p:nvPr/>
        </p:nvSpPr>
        <p:spPr>
          <a:xfrm rot="5400000">
            <a:off x="6445733" y="1921218"/>
            <a:ext cx="378901" cy="190919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8" name="Down Arrow 7"/>
          <p:cNvSpPr/>
          <p:nvPr/>
        </p:nvSpPr>
        <p:spPr>
          <a:xfrm rot="16200000">
            <a:off x="7530701" y="2131230"/>
            <a:ext cx="378901" cy="1489165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9" name="Down Arrow 8"/>
          <p:cNvSpPr/>
          <p:nvPr/>
        </p:nvSpPr>
        <p:spPr>
          <a:xfrm rot="10800000">
            <a:off x="6786117" y="2446784"/>
            <a:ext cx="378901" cy="58142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0" name="Down Arrow 9"/>
          <p:cNvSpPr/>
          <p:nvPr/>
        </p:nvSpPr>
        <p:spPr>
          <a:xfrm>
            <a:off x="6786118" y="3028211"/>
            <a:ext cx="378901" cy="525720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1" name="Rectangle 10"/>
          <p:cNvSpPr/>
          <p:nvPr/>
        </p:nvSpPr>
        <p:spPr>
          <a:xfrm>
            <a:off x="339633" y="1178272"/>
            <a:ext cx="3853544" cy="247932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9365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9" y="1181100"/>
            <a:ext cx="8451273" cy="666750"/>
          </a:xfrm>
        </p:spPr>
        <p:txBody>
          <a:bodyPr/>
          <a:lstStyle/>
          <a:p>
            <a:r>
              <a:rPr lang="en-US" dirty="0" smtClean="0"/>
              <a:t>Classifying Endpoints with Network Metadata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1. Obtaining and labeling malware samples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2. Basic/qualified corpus properties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3. Feature derivation [lexical, WHOIS,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-gram, reputation]</a:t>
            </a:r>
          </a:p>
          <a:p>
            <a:r>
              <a:rPr lang="en-US" sz="2400" dirty="0" smtClean="0"/>
              <a:t>4. Model-building and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LIST &amp; MODEL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935" y="1144309"/>
            <a:ext cx="3683679" cy="4763423"/>
          </a:xfrm>
        </p:spPr>
        <p:txBody>
          <a:bodyPr/>
          <a:lstStyle/>
          <a:p>
            <a:r>
              <a:rPr lang="en-US" dirty="0" smtClean="0"/>
              <a:t>Random-forest model</a:t>
            </a:r>
          </a:p>
          <a:p>
            <a:pPr lvl="1"/>
            <a:r>
              <a:rPr lang="en-US" dirty="0" smtClean="0">
                <a:solidFill>
                  <a:srgbClr val="0061A3"/>
                </a:solidFill>
              </a:rPr>
              <a:t>Decision tree</a:t>
            </a:r>
            <a:r>
              <a:rPr lang="en-US" dirty="0" smtClean="0"/>
              <a:t> ensemble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issing features</a:t>
            </a:r>
          </a:p>
          <a:p>
            <a:pPr lvl="1"/>
            <a:r>
              <a:rPr lang="en-US" dirty="0" smtClean="0"/>
              <a:t>Human-readable output</a:t>
            </a:r>
          </a:p>
          <a:p>
            <a:pPr marL="356108" lvl="1" indent="0">
              <a:buNone/>
            </a:pPr>
            <a:endParaRPr lang="en-US" sz="100" dirty="0" smtClean="0"/>
          </a:p>
          <a:p>
            <a:r>
              <a:rPr lang="en-US" dirty="0" smtClean="0"/>
              <a:t>WHOIS features (external data) are covered by others in problem space.</a:t>
            </a:r>
          </a:p>
          <a:p>
            <a:pPr marL="0" indent="0">
              <a:buNone/>
            </a:pPr>
            <a:endParaRPr lang="en-US" sz="100" dirty="0" smtClean="0"/>
          </a:p>
          <a:p>
            <a:r>
              <a:rPr lang="en-US" dirty="0"/>
              <a:t>R</a:t>
            </a:r>
            <a:r>
              <a:rPr lang="en-US" dirty="0" smtClean="0"/>
              <a:t>esults presented w/10×10 cross-fold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911104"/>
              </p:ext>
            </p:extLst>
          </p:nvPr>
        </p:nvGraphicFramePr>
        <p:xfrm>
          <a:off x="846413" y="1196562"/>
          <a:ext cx="3529647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853"/>
                <a:gridCol w="875211"/>
                <a:gridCol w="744583"/>
              </a:tblGrid>
              <a:tr h="312511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IG</a:t>
                      </a:r>
                      <a:endParaRPr lang="en-US" dirty="0"/>
                    </a:p>
                  </a:txBody>
                  <a:tcPr/>
                </a:tc>
              </a:tr>
              <a:tr h="312511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Rockwell" pitchFamily="18" charset="0"/>
                          <a:cs typeface="Courier New" pitchFamily="49" charset="0"/>
                        </a:rPr>
                        <a:t>DOM_REPUTATION</a:t>
                      </a:r>
                      <a:endParaRPr lang="en-US" sz="1400" dirty="0">
                        <a:latin typeface="Rockwell" pitchFamily="18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0.749</a:t>
                      </a:r>
                      <a:endParaRPr lang="en-US" sz="1600" dirty="0"/>
                    </a:p>
                  </a:txBody>
                  <a:tcPr/>
                </a:tc>
              </a:tr>
              <a:tr h="312511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Rockwell" pitchFamily="18" charset="0"/>
                          <a:cs typeface="Courier New" pitchFamily="49" charset="0"/>
                        </a:rPr>
                        <a:t>DOM_REGISTRAR</a:t>
                      </a:r>
                      <a:endParaRPr lang="en-US" sz="1400" dirty="0">
                        <a:latin typeface="Rockwell" pitchFamily="18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0.211</a:t>
                      </a:r>
                      <a:endParaRPr lang="en-US" sz="1600" dirty="0"/>
                    </a:p>
                  </a:txBody>
                  <a:tcPr/>
                </a:tc>
              </a:tr>
              <a:tr h="312511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Rockwell" pitchFamily="18" charset="0"/>
                          <a:cs typeface="Courier New" pitchFamily="49" charset="0"/>
                        </a:rPr>
                        <a:t>DOM_TLD</a:t>
                      </a:r>
                      <a:endParaRPr lang="en-US" sz="1400" dirty="0">
                        <a:latin typeface="Rockwell" pitchFamily="18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0.198</a:t>
                      </a:r>
                      <a:endParaRPr lang="en-US" sz="1600" dirty="0"/>
                    </a:p>
                  </a:txBody>
                  <a:tcPr/>
                </a:tc>
              </a:tr>
              <a:tr h="312511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Rockwell" pitchFamily="18" charset="0"/>
                          <a:cs typeface="Courier New" pitchFamily="49" charset="0"/>
                        </a:rPr>
                        <a:t>DOM_AGE</a:t>
                      </a:r>
                      <a:endParaRPr lang="en-US" sz="1400" dirty="0">
                        <a:latin typeface="Rockwell" pitchFamily="18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0.193</a:t>
                      </a:r>
                      <a:endParaRPr lang="en-US" sz="1600" dirty="0"/>
                    </a:p>
                  </a:txBody>
                  <a:tcPr/>
                </a:tc>
              </a:tr>
              <a:tr h="312511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Rockwell" pitchFamily="18" charset="0"/>
                          <a:cs typeface="Courier New" pitchFamily="49" charset="0"/>
                        </a:rPr>
                        <a:t>DOM_LENGTH</a:t>
                      </a:r>
                      <a:endParaRPr lang="en-US" sz="1400" dirty="0">
                        <a:latin typeface="Rockwell" pitchFamily="18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0.192</a:t>
                      </a:r>
                      <a:endParaRPr lang="en-US" sz="1600" dirty="0"/>
                    </a:p>
                  </a:txBody>
                  <a:tcPr/>
                </a:tc>
              </a:tr>
              <a:tr h="312511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Rockwell" pitchFamily="18" charset="0"/>
                          <a:cs typeface="Courier New" pitchFamily="49" charset="0"/>
                        </a:rPr>
                        <a:t>DOM_DEPTH</a:t>
                      </a:r>
                      <a:endParaRPr lang="en-US" sz="1400" dirty="0">
                        <a:latin typeface="Rockwell" pitchFamily="18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0.186</a:t>
                      </a:r>
                      <a:endParaRPr lang="en-US" sz="1600" dirty="0"/>
                    </a:p>
                  </a:txBody>
                  <a:tcPr/>
                </a:tc>
              </a:tr>
              <a:tr h="312511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Rockwell" pitchFamily="18" charset="0"/>
                          <a:cs typeface="Courier New" pitchFamily="49" charset="0"/>
                        </a:rPr>
                        <a:t>URL_EXTENSION</a:t>
                      </a:r>
                      <a:endParaRPr lang="en-US" sz="1400" dirty="0">
                        <a:latin typeface="Rockwell" pitchFamily="18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0.184</a:t>
                      </a:r>
                      <a:endParaRPr lang="en-US" sz="1600" dirty="0"/>
                    </a:p>
                  </a:txBody>
                  <a:tcPr/>
                </a:tc>
              </a:tr>
              <a:tr h="312511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Rockwell" pitchFamily="18" charset="0"/>
                          <a:cs typeface="Courier New" pitchFamily="49" charset="0"/>
                        </a:rPr>
                        <a:t>DOM_TTL_RENEW</a:t>
                      </a:r>
                      <a:endParaRPr lang="en-US" sz="1400" dirty="0">
                        <a:latin typeface="Rockwell" pitchFamily="18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0.178</a:t>
                      </a:r>
                      <a:endParaRPr lang="en-US" sz="1600" dirty="0"/>
                    </a:p>
                  </a:txBody>
                  <a:tcPr/>
                </a:tc>
              </a:tr>
              <a:tr h="312511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Rockwell" pitchFamily="18" charset="0"/>
                          <a:cs typeface="Courier New" pitchFamily="49" charset="0"/>
                        </a:rPr>
                        <a:t>DOM_ALPHA</a:t>
                      </a:r>
                      <a:endParaRPr lang="en-US" sz="1400" dirty="0">
                        <a:latin typeface="Rockwell" pitchFamily="18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0.133</a:t>
                      </a:r>
                      <a:endParaRPr lang="en-US" sz="1600" dirty="0"/>
                    </a:p>
                  </a:txBody>
                  <a:tcPr/>
                </a:tc>
              </a:tr>
              <a:tr h="312511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Rockwell" pitchFamily="18" charset="0"/>
                          <a:cs typeface="Courier New" pitchFamily="49" charset="0"/>
                        </a:rPr>
                        <a:t>URL_LENGTH</a:t>
                      </a:r>
                      <a:endParaRPr lang="en-US" sz="1400" dirty="0">
                        <a:latin typeface="Rockwell" pitchFamily="18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0.028</a:t>
                      </a:r>
                      <a:endParaRPr lang="en-US" sz="1600" dirty="0"/>
                    </a:p>
                  </a:txBody>
                  <a:tcPr/>
                </a:tc>
              </a:tr>
              <a:tr h="312511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Rockwell" pitchFamily="18" charset="0"/>
                          <a:cs typeface="Courier New" pitchFamily="49" charset="0"/>
                        </a:rPr>
                        <a:t>[snip</a:t>
                      </a:r>
                      <a:r>
                        <a:rPr lang="en-US" sz="1400" baseline="0" dirty="0" smtClean="0">
                          <a:latin typeface="Rockwell" pitchFamily="18" charset="0"/>
                          <a:cs typeface="Courier New" pitchFamily="49" charset="0"/>
                        </a:rPr>
                        <a:t> 3 ineffective features]</a:t>
                      </a:r>
                      <a:endParaRPr lang="en-US" sz="1400" dirty="0">
                        <a:latin typeface="Rockwell" pitchFamily="18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6413" y="5436765"/>
            <a:ext cx="352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Tab: </a:t>
            </a:r>
            <a:r>
              <a:rPr lang="en-US" sz="1400" dirty="0"/>
              <a:t>F</a:t>
            </a:r>
            <a:r>
              <a:rPr lang="en-US" sz="1400" dirty="0" smtClean="0"/>
              <a:t>eature list as sorted </a:t>
            </a:r>
            <a:br>
              <a:rPr lang="en-US" sz="1400" dirty="0" smtClean="0"/>
            </a:br>
            <a:r>
              <a:rPr lang="en-US" sz="1400" dirty="0" smtClean="0"/>
              <a:t>by information-gain metric</a:t>
            </a:r>
          </a:p>
        </p:txBody>
      </p:sp>
      <p:sp>
        <p:nvSpPr>
          <p:cNvPr id="8" name="Down Arrow 7"/>
          <p:cNvSpPr/>
          <p:nvPr/>
        </p:nvSpPr>
        <p:spPr>
          <a:xfrm rot="5400000">
            <a:off x="2945638" y="1769732"/>
            <a:ext cx="378901" cy="58142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9" name="Down Arrow 8"/>
          <p:cNvSpPr/>
          <p:nvPr/>
        </p:nvSpPr>
        <p:spPr>
          <a:xfrm rot="5400000">
            <a:off x="2945639" y="4859058"/>
            <a:ext cx="378901" cy="581427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0" name="Rectangle 9"/>
          <p:cNvSpPr/>
          <p:nvPr/>
        </p:nvSpPr>
        <p:spPr>
          <a:xfrm>
            <a:off x="457200" y="1052787"/>
            <a:ext cx="4389121" cy="490719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9365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200" y="1123949"/>
            <a:ext cx="8296275" cy="5057775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cxnSp>
        <p:nvCxnSpPr>
          <p:cNvPr id="8" name="Straight Connector 7"/>
          <p:cNvCxnSpPr>
            <a:stCxn id="6" idx="1"/>
            <a:endCxn id="6" idx="3"/>
          </p:cNvCxnSpPr>
          <p:nvPr/>
        </p:nvCxnSpPr>
        <p:spPr>
          <a:xfrm>
            <a:off x="457200" y="3652837"/>
            <a:ext cx="82962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0"/>
            <a:endCxn id="6" idx="2"/>
          </p:cNvCxnSpPr>
          <p:nvPr/>
        </p:nvCxnSpPr>
        <p:spPr>
          <a:xfrm>
            <a:off x="4605338" y="1123949"/>
            <a:ext cx="0" cy="50577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57200" y="1586801"/>
            <a:ext cx="4148138" cy="1965127"/>
            <a:chOff x="457200" y="1586801"/>
            <a:chExt cx="4148138" cy="1965127"/>
          </a:xfrm>
        </p:grpSpPr>
        <p:grpSp>
          <p:nvGrpSpPr>
            <p:cNvPr id="28" name="Group 27"/>
            <p:cNvGrpSpPr/>
            <p:nvPr/>
          </p:nvGrpSpPr>
          <p:grpSpPr>
            <a:xfrm>
              <a:off x="947737" y="1586801"/>
              <a:ext cx="3014663" cy="1234086"/>
              <a:chOff x="947737" y="1586801"/>
              <a:chExt cx="3014663" cy="1234086"/>
            </a:xfrm>
          </p:grpSpPr>
          <p:pic>
            <p:nvPicPr>
              <p:cNvPr id="1026" name="Picture 2" descr="http://icons.iconarchive.com/icons/hopstarter/malware/256/Malware-icon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7737" y="1769265"/>
                <a:ext cx="905770" cy="9057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://icons.iconarchive.com/icons/oxygen-icons.org/oxygen/256/Categories-applications-internet-ico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2600" y="1740690"/>
                <a:ext cx="939800" cy="939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" name="Curved Connector 15"/>
              <p:cNvCxnSpPr>
                <a:stCxn id="1026" idx="0"/>
                <a:endCxn id="1028" idx="0"/>
              </p:cNvCxnSpPr>
              <p:nvPr/>
            </p:nvCxnSpPr>
            <p:spPr>
              <a:xfrm rot="5400000" flipH="1" flipV="1">
                <a:off x="2432274" y="709039"/>
                <a:ext cx="28575" cy="2091878"/>
              </a:xfrm>
              <a:prstGeom prst="curvedConnector3">
                <a:avLst>
                  <a:gd name="adj1" fmla="val 900000"/>
                </a:avLst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urved Connector 18"/>
              <p:cNvCxnSpPr>
                <a:stCxn id="1026" idx="2"/>
                <a:endCxn id="1028" idx="2"/>
              </p:cNvCxnSpPr>
              <p:nvPr/>
            </p:nvCxnSpPr>
            <p:spPr>
              <a:xfrm rot="16200000" flipH="1">
                <a:off x="2443834" y="1631823"/>
                <a:ext cx="5455" cy="2091878"/>
              </a:xfrm>
              <a:prstGeom prst="curvedConnector3">
                <a:avLst>
                  <a:gd name="adj1" fmla="val 4290651"/>
                </a:avLst>
              </a:prstGeom>
              <a:ln w="28575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1765171" y="2513110"/>
                <a:ext cx="14302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C&amp;C instruction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969297" y="2041920"/>
                <a:ext cx="9909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Drop sites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860812" y="1586801"/>
                <a:ext cx="13083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Program code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57200" y="3244151"/>
              <a:ext cx="4148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>
                  <a:solidFill>
                    <a:schemeClr val="bg1"/>
                  </a:solidFill>
                </a:rPr>
                <a:t>1. HTTP  traffic is ubiquitous in malware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05337" y="1680561"/>
            <a:ext cx="4148138" cy="1854102"/>
            <a:chOff x="4605337" y="1680561"/>
            <a:chExt cx="4148138" cy="1854102"/>
          </a:xfrm>
        </p:grpSpPr>
        <p:sp>
          <p:nvSpPr>
            <p:cNvPr id="32" name="TextBox 31"/>
            <p:cNvSpPr txBox="1"/>
            <p:nvPr/>
          </p:nvSpPr>
          <p:spPr>
            <a:xfrm>
              <a:off x="4605337" y="3226886"/>
              <a:ext cx="4148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>
                  <a:solidFill>
                    <a:schemeClr val="bg1"/>
                  </a:solidFill>
                </a:rPr>
                <a:t>2</a:t>
              </a:r>
              <a:r>
                <a:rPr lang="en-US" sz="1400" b="1" u="sng" dirty="0" smtClean="0">
                  <a:solidFill>
                    <a:schemeClr val="bg1"/>
                  </a:solidFill>
                </a:rPr>
                <a:t>. Network identifiers are relatively persistent</a:t>
              </a:r>
            </a:p>
          </p:txBody>
        </p:sp>
        <p:pic>
          <p:nvPicPr>
            <p:cNvPr id="1030" name="Picture 6" descr="http://a3.mzstatic.com/us/r30/Purple/v4/5d/b6/73/5db6731f-59b3-0dbf-bb5e-519bc3f2fa50/mza_3137441682761367413.175x175-7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4482" y="1680561"/>
              <a:ext cx="1150740" cy="1150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6679406" y="1932765"/>
              <a:ext cx="15456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Berlin Sans FB Demi" pitchFamily="34" charset="0"/>
                </a:rPr>
                <a:t>x 1000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200" y="3771003"/>
            <a:ext cx="4148138" cy="2083302"/>
            <a:chOff x="457200" y="3771003"/>
            <a:chExt cx="4148138" cy="2083302"/>
          </a:xfrm>
        </p:grpSpPr>
        <p:sp>
          <p:nvSpPr>
            <p:cNvPr id="33" name="TextBox 32"/>
            <p:cNvSpPr txBox="1"/>
            <p:nvPr/>
          </p:nvSpPr>
          <p:spPr>
            <a:xfrm>
              <a:off x="457200" y="3771003"/>
              <a:ext cx="4148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>
                  <a:solidFill>
                    <a:schemeClr val="bg1"/>
                  </a:solidFill>
                </a:rPr>
                <a:t>3. Migration has economic consequences</a:t>
              </a:r>
            </a:p>
          </p:txBody>
        </p:sp>
        <p:pic>
          <p:nvPicPr>
            <p:cNvPr id="38" name="Picture 4" descr="http://icons.iconarchive.com/icons/oxygen-icons.org/oxygen/256/Categories-applications-intern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302" y="4774402"/>
              <a:ext cx="621510" cy="62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://icons.iconarchive.com/icons/oxygen-icons.org/oxygen/256/Categories-applications-intern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514" y="5232795"/>
              <a:ext cx="621510" cy="62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http://icons.iconarchive.com/icons/oxygen-icons.org/oxygen/256/Categories-applications-intern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4242" y="4311240"/>
              <a:ext cx="621510" cy="62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http://icons.iconarchive.com/icons/oxygen-icons.org/oxygen/256/Categories-applications-interne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552" y="4937520"/>
              <a:ext cx="621510" cy="62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Straight Arrow Connector 29"/>
            <p:cNvCxnSpPr>
              <a:stCxn id="38" idx="0"/>
              <a:endCxn id="41" idx="1"/>
            </p:cNvCxnSpPr>
            <p:nvPr/>
          </p:nvCxnSpPr>
          <p:spPr>
            <a:xfrm flipV="1">
              <a:off x="1550057" y="4621995"/>
              <a:ext cx="654185" cy="15240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2" idx="2"/>
              <a:endCxn id="40" idx="2"/>
            </p:cNvCxnSpPr>
            <p:nvPr/>
          </p:nvCxnSpPr>
          <p:spPr>
            <a:xfrm flipH="1">
              <a:off x="2531269" y="5559030"/>
              <a:ext cx="1146038" cy="29527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1" idx="3"/>
              <a:endCxn id="42" idx="0"/>
            </p:cNvCxnSpPr>
            <p:nvPr/>
          </p:nvCxnSpPr>
          <p:spPr>
            <a:xfrm>
              <a:off x="2825752" y="4621995"/>
              <a:ext cx="851555" cy="31552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4" name="Picture 10" descr="http://etc-mysitemyway.s3.amazonaws.com/icons/legacy-previews/icons/3d-glossy-green-orbs-icons-alphanumeric/102895-3d-glossy-green-orb-icon-alphanumeric-dollar-sig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057" y="4224400"/>
              <a:ext cx="580094" cy="580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0" descr="http://etc-mysitemyway.s3.amazonaws.com/icons/legacy-previews/icons/3d-glossy-green-orbs-icons-alphanumeric/102895-3d-glossy-green-orb-icon-alphanumeric-dollar-sig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5400" y="4294560"/>
              <a:ext cx="580094" cy="580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0" descr="http://etc-mysitemyway.s3.amazonaws.com/icons/legacy-previews/icons/3d-glossy-green-orbs-icons-alphanumeric/102895-3d-glossy-green-orb-icon-alphanumeric-dollar-sig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136" y="5164701"/>
              <a:ext cx="580094" cy="580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605338" y="3757604"/>
            <a:ext cx="4148138" cy="2216221"/>
            <a:chOff x="4605338" y="3757604"/>
            <a:chExt cx="4148138" cy="2216221"/>
          </a:xfrm>
        </p:grpSpPr>
        <p:sp>
          <p:nvSpPr>
            <p:cNvPr id="34" name="TextBox 33"/>
            <p:cNvSpPr txBox="1"/>
            <p:nvPr/>
          </p:nvSpPr>
          <p:spPr>
            <a:xfrm>
              <a:off x="4605338" y="3757604"/>
              <a:ext cx="4148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u="sng" dirty="0" smtClean="0">
                  <a:solidFill>
                    <a:schemeClr val="bg1"/>
                  </a:solidFill>
                </a:rPr>
                <a:t>4. Not all contacted endpoints are malicious</a:t>
              </a:r>
            </a:p>
          </p:txBody>
        </p:sp>
        <p:pic>
          <p:nvPicPr>
            <p:cNvPr id="1038" name="Picture 14" descr="http://www.clker.com/cliparts/4/b/b/1/12231396322000101003Scale_of_justice_2.svg.med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1327" y="4176775"/>
              <a:ext cx="1797050" cy="1797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://3.bp.blogspot.com/-76WtGHyXgT8/UV-AWvccDxI/AAAAAAAAE-M/1RFjy0dpqwg/s320/WhatIsMyIP_TM_Logo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7994" y="4313610"/>
              <a:ext cx="1529904" cy="4533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</p:pic>
        <p:pic>
          <p:nvPicPr>
            <p:cNvPr id="1042" name="Picture 18" descr="http://www.seomofo.com/downloads/new-google-logo-knockoff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7995" y="4787758"/>
              <a:ext cx="1529904" cy="5950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</p:pic>
      </p:grpSp>
      <p:sp>
        <p:nvSpPr>
          <p:cNvPr id="3" name="Rectangle 2"/>
          <p:cNvSpPr/>
          <p:nvPr/>
        </p:nvSpPr>
        <p:spPr>
          <a:xfrm>
            <a:off x="787042" y="1394522"/>
            <a:ext cx="3654329" cy="2140141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39" name="Rectangle 38"/>
          <p:cNvSpPr/>
          <p:nvPr/>
        </p:nvSpPr>
        <p:spPr>
          <a:xfrm>
            <a:off x="4698056" y="1598771"/>
            <a:ext cx="3899842" cy="1902417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43" name="Rectangle 42"/>
          <p:cNvSpPr/>
          <p:nvPr/>
        </p:nvSpPr>
        <p:spPr>
          <a:xfrm>
            <a:off x="664285" y="3771003"/>
            <a:ext cx="3899842" cy="216957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75327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 (BINARY)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78992"/>
            <a:ext cx="2233748" cy="49429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BINARY TASK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 smtClean="0"/>
              <a:t>99.47% accurate</a:t>
            </a:r>
          </a:p>
          <a:p>
            <a:endParaRPr lang="en-US" sz="100" dirty="0" smtClean="0"/>
          </a:p>
          <a:p>
            <a:r>
              <a:rPr lang="en-US" dirty="0" smtClean="0"/>
              <a:t>148 errors in 28k cases</a:t>
            </a:r>
          </a:p>
          <a:p>
            <a:endParaRPr lang="en-US" sz="100" dirty="0" smtClean="0"/>
          </a:p>
          <a:p>
            <a:r>
              <a:rPr lang="en-US" dirty="0" smtClean="0"/>
              <a:t>No mistakes until 80% recall</a:t>
            </a:r>
          </a:p>
          <a:p>
            <a:endParaRPr lang="en-US" sz="100" dirty="0" smtClean="0"/>
          </a:p>
          <a:p>
            <a:r>
              <a:rPr lang="en-US" dirty="0" smtClean="0"/>
              <a:t>0.997 </a:t>
            </a:r>
            <a:br>
              <a:rPr lang="en-US" dirty="0" smtClean="0"/>
            </a:br>
            <a:r>
              <a:rPr lang="en-US" dirty="0" smtClean="0"/>
              <a:t>ROC-AUC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913018" y="1125897"/>
            <a:ext cx="5813334" cy="4896079"/>
            <a:chOff x="3676650" y="1217338"/>
            <a:chExt cx="4997450" cy="4172337"/>
          </a:xfrm>
        </p:grpSpPr>
        <p:sp>
          <p:nvSpPr>
            <p:cNvPr id="5" name="TextBox 4"/>
            <p:cNvSpPr txBox="1"/>
            <p:nvPr/>
          </p:nvSpPr>
          <p:spPr>
            <a:xfrm>
              <a:off x="3676650" y="4866455"/>
              <a:ext cx="4997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Fig: (inset) Entire precision-recall curve; (outset) focusing on the interesting portion of that PR curve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650" y="1217338"/>
              <a:ext cx="4997450" cy="3648046"/>
            </a:xfrm>
            <a:prstGeom prst="rect">
              <a:avLst/>
            </a:prstGeom>
          </p:spPr>
        </p:pic>
        <p:sp>
          <p:nvSpPr>
            <p:cNvPr id="9" name="Down Arrow 8"/>
            <p:cNvSpPr/>
            <p:nvPr/>
          </p:nvSpPr>
          <p:spPr>
            <a:xfrm rot="10800000">
              <a:off x="7217192" y="2392333"/>
              <a:ext cx="378901" cy="581427"/>
            </a:xfrm>
            <a:prstGeom prst="downArrow">
              <a:avLst/>
            </a:prstGeom>
            <a:solidFill>
              <a:srgbClr val="00CC00"/>
            </a:solidFill>
            <a:ln>
              <a:solidFill>
                <a:srgbClr val="0E27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39633" y="1152931"/>
            <a:ext cx="2351316" cy="242185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2" name="Rectangle 11"/>
          <p:cNvSpPr/>
          <p:nvPr/>
        </p:nvSpPr>
        <p:spPr>
          <a:xfrm>
            <a:off x="4820556" y="2289918"/>
            <a:ext cx="3082473" cy="173344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83418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 (SEVERITY)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661" y="1609350"/>
            <a:ext cx="2743200" cy="213969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Severity task under-</a:t>
            </a:r>
            <a:br>
              <a:rPr lang="en-US" sz="2800" dirty="0"/>
            </a:br>
            <a:r>
              <a:rPr lang="en-US" sz="2800" dirty="0"/>
              <a:t>emphasized for </a:t>
            </a:r>
            <a:br>
              <a:rPr lang="en-US" sz="2800" dirty="0"/>
            </a:br>
            <a:r>
              <a:rPr lang="en-US" sz="2800" dirty="0" smtClean="0"/>
              <a:t>ease of presentation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73974" y="4509310"/>
            <a:ext cx="7769136" cy="1013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•  93.2% accurate		•  Role </a:t>
            </a:r>
            <a:r>
              <a:rPr lang="en-US" dirty="0"/>
              <a:t>of </a:t>
            </a:r>
            <a:r>
              <a:rPr lang="en-US" dirty="0" smtClean="0">
                <a:latin typeface="Rockwell" pitchFamily="18" charset="0"/>
              </a:rPr>
              <a:t>DOM_REGISTRAR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  0.987 ROC-AUC	</a:t>
            </a:r>
            <a:r>
              <a:rPr lang="en-US" dirty="0"/>
              <a:t>	</a:t>
            </a:r>
            <a:r>
              <a:rPr lang="en-US" dirty="0" smtClean="0"/>
              <a:t>•  Prioritization </a:t>
            </a:r>
            <a:r>
              <a:rPr lang="en-US" dirty="0"/>
              <a:t>is </a:t>
            </a:r>
            <a:r>
              <a:rPr lang="en-US" dirty="0" smtClean="0"/>
              <a:t>viable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950883"/>
              </p:ext>
            </p:extLst>
          </p:nvPr>
        </p:nvGraphicFramePr>
        <p:xfrm>
          <a:off x="604155" y="1557639"/>
          <a:ext cx="5052061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3347"/>
                <a:gridCol w="892430"/>
                <a:gridCol w="944849"/>
                <a:gridCol w="840011"/>
                <a:gridCol w="77142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Classed→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Labeled ↓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Non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7036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308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104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12396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507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Med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89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1256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High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477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64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5485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4155" y="3843639"/>
            <a:ext cx="5052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Tab: Confusion matrix for severity task</a:t>
            </a:r>
          </a:p>
        </p:txBody>
      </p:sp>
      <p:sp>
        <p:nvSpPr>
          <p:cNvPr id="12" name="Oval 11"/>
          <p:cNvSpPr/>
          <p:nvPr/>
        </p:nvSpPr>
        <p:spPr>
          <a:xfrm rot="1486432">
            <a:off x="1794255" y="2599851"/>
            <a:ext cx="4188917" cy="793456"/>
          </a:xfrm>
          <a:prstGeom prst="ellipse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3" name="Oval 12"/>
          <p:cNvSpPr/>
          <p:nvPr/>
        </p:nvSpPr>
        <p:spPr>
          <a:xfrm rot="1486432">
            <a:off x="3050651" y="2542027"/>
            <a:ext cx="2854293" cy="51174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4" name="Oval 13"/>
          <p:cNvSpPr/>
          <p:nvPr/>
        </p:nvSpPr>
        <p:spPr>
          <a:xfrm rot="1486432">
            <a:off x="2114872" y="2939789"/>
            <a:ext cx="3194038" cy="6014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5" name="Oval 14"/>
          <p:cNvSpPr/>
          <p:nvPr/>
        </p:nvSpPr>
        <p:spPr>
          <a:xfrm rot="1486432">
            <a:off x="4207216" y="2102125"/>
            <a:ext cx="1841519" cy="92169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7" name="Oval 16"/>
          <p:cNvSpPr/>
          <p:nvPr/>
        </p:nvSpPr>
        <p:spPr>
          <a:xfrm rot="1486432">
            <a:off x="2299444" y="3052474"/>
            <a:ext cx="1841519" cy="97799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6" name="Rectangle 15"/>
          <p:cNvSpPr/>
          <p:nvPr/>
        </p:nvSpPr>
        <p:spPr>
          <a:xfrm>
            <a:off x="478425" y="1365618"/>
            <a:ext cx="5402397" cy="28688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9365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Remarkable in its simplicity; metadata works! [4]</a:t>
            </a:r>
          </a:p>
          <a:p>
            <a:r>
              <a:rPr lang="en-US" sz="2000" dirty="0" smtClean="0"/>
              <a:t>Being applied in </a:t>
            </a:r>
            <a:r>
              <a:rPr lang="en-US" sz="2000" dirty="0" smtClean="0">
                <a:solidFill>
                  <a:srgbClr val="0061A3"/>
                </a:solidFill>
              </a:rPr>
              <a:t>production</a:t>
            </a:r>
            <a:endParaRPr lang="en-US" sz="2000" dirty="0">
              <a:solidFill>
                <a:srgbClr val="0061A3"/>
              </a:solidFill>
            </a:endParaRPr>
          </a:p>
          <a:p>
            <a:pPr lvl="1"/>
            <a:r>
              <a:rPr lang="en-US" sz="1800" dirty="0" smtClean="0"/>
              <a:t>Scoring </a:t>
            </a:r>
            <a:r>
              <a:rPr lang="en-US" sz="1800" dirty="0"/>
              <a:t> </a:t>
            </a:r>
            <a:r>
              <a:rPr lang="en-US" sz="1800" dirty="0" smtClean="0"/>
              <a:t>potential </a:t>
            </a:r>
            <a:r>
              <a:rPr lang="en-US" sz="1800" dirty="0"/>
              <a:t>indicators discovered during sandboxing</a:t>
            </a:r>
          </a:p>
          <a:p>
            <a:pPr lvl="1"/>
            <a:r>
              <a:rPr lang="en-US" sz="1800" dirty="0"/>
              <a:t>Preliminary results comparable to offline ones</a:t>
            </a:r>
          </a:p>
          <a:p>
            <a:r>
              <a:rPr lang="en-US" sz="2000" dirty="0"/>
              <a:t>Gamesmanship</a:t>
            </a:r>
          </a:p>
          <a:p>
            <a:pPr lvl="1"/>
            <a:r>
              <a:rPr lang="en-US" sz="1800" dirty="0"/>
              <a:t>Account/Sybil creation inside services with </a:t>
            </a:r>
            <a:r>
              <a:rPr lang="en-US" sz="1800" dirty="0">
                <a:solidFill>
                  <a:srgbClr val="0061A3"/>
                </a:solidFill>
              </a:rPr>
              <a:t>good reputation</a:t>
            </a:r>
          </a:p>
          <a:p>
            <a:pPr lvl="1"/>
            <a:r>
              <a:rPr lang="en-US" sz="1800" dirty="0" smtClean="0"/>
              <a:t>Use </a:t>
            </a:r>
            <a:r>
              <a:rPr lang="en-US" sz="1800" dirty="0">
                <a:solidFill>
                  <a:srgbClr val="0061A3"/>
                </a:solidFill>
              </a:rPr>
              <a:t>collaborative functionality</a:t>
            </a:r>
            <a:r>
              <a:rPr lang="en-US" sz="1800" dirty="0"/>
              <a:t> to embed payloads on benign content (wikis, comments on news articles); what </a:t>
            </a:r>
            <a:r>
              <a:rPr lang="en-US" sz="1800" dirty="0" smtClean="0"/>
              <a:t>to </a:t>
            </a:r>
            <a:r>
              <a:rPr lang="en-US" sz="1800" dirty="0"/>
              <a:t>do</a:t>
            </a:r>
            <a:r>
              <a:rPr lang="en-US" sz="1800" dirty="0" smtClean="0"/>
              <a:t>?</a:t>
            </a:r>
          </a:p>
          <a:p>
            <a:r>
              <a:rPr lang="en-US" sz="2000" dirty="0" smtClean="0"/>
              <a:t>Future work</a:t>
            </a:r>
          </a:p>
          <a:p>
            <a:pPr lvl="1"/>
            <a:r>
              <a:rPr lang="en-US" sz="1800" dirty="0" smtClean="0"/>
              <a:t>DNS </a:t>
            </a:r>
            <a:r>
              <a:rPr lang="en-US" sz="1800" dirty="0" smtClean="0">
                <a:solidFill>
                  <a:srgbClr val="0061A3"/>
                </a:solidFill>
              </a:rPr>
              <a:t>traffic statistics</a:t>
            </a:r>
            <a:r>
              <a:rPr lang="en-US" sz="1800" dirty="0" smtClean="0"/>
              <a:t> to risk-assess false positives</a:t>
            </a:r>
          </a:p>
          <a:p>
            <a:pPr lvl="1"/>
            <a:r>
              <a:rPr lang="en-US" sz="1800" dirty="0" smtClean="0"/>
              <a:t>More </a:t>
            </a:r>
            <a:r>
              <a:rPr lang="en-US" sz="1800" dirty="0" smtClean="0">
                <a:solidFill>
                  <a:srgbClr val="0061A3"/>
                </a:solidFill>
              </a:rPr>
              <a:t>DDNS</a:t>
            </a:r>
            <a:r>
              <a:rPr lang="en-US" sz="1800" dirty="0" smtClean="0"/>
              <a:t> emphasis: Monitor “A” records and TTL values</a:t>
            </a:r>
          </a:p>
          <a:p>
            <a:pPr lvl="1"/>
            <a:r>
              <a:rPr lang="en-US" sz="1800" dirty="0" smtClean="0"/>
              <a:t>Malware </a:t>
            </a:r>
            <a:r>
              <a:rPr lang="en-US" sz="1800" dirty="0" smtClean="0">
                <a:solidFill>
                  <a:srgbClr val="0061A3"/>
                </a:solidFill>
              </a:rPr>
              <a:t>family identification</a:t>
            </a:r>
            <a:r>
              <a:rPr lang="en-US" sz="1800" dirty="0" smtClean="0"/>
              <a:t> (also expert labeled)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956203"/>
            <a:ext cx="7537270" cy="174780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6" name="Rectangle 5"/>
          <p:cNvSpPr/>
          <p:nvPr/>
        </p:nvSpPr>
        <p:spPr>
          <a:xfrm>
            <a:off x="269206" y="2704011"/>
            <a:ext cx="8182067" cy="148916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9365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61A3"/>
                </a:solidFill>
              </a:rPr>
              <a:t>“Threat indicators” and associated blacklists…</a:t>
            </a:r>
          </a:p>
          <a:p>
            <a:pPr lvl="1"/>
            <a:r>
              <a:rPr lang="en-US" dirty="0" smtClean="0"/>
              <a:t>… an established and proven approach (VRSN and others)</a:t>
            </a:r>
          </a:p>
          <a:p>
            <a:pPr lvl="1"/>
            <a:r>
              <a:rPr lang="en-US" dirty="0" smtClean="0"/>
              <a:t>… require non-trivial analyst labor to avoid false positives</a:t>
            </a:r>
          </a:p>
          <a:p>
            <a:r>
              <a:rPr lang="en-US" dirty="0" smtClean="0">
                <a:solidFill>
                  <a:srgbClr val="0061A3"/>
                </a:solidFill>
              </a:rPr>
              <a:t>Leveraged 28k expert labeled domains/URLs contacted by malware during sandboxed execution </a:t>
            </a:r>
          </a:p>
          <a:p>
            <a:pPr lvl="1"/>
            <a:r>
              <a:rPr lang="en-US" dirty="0" smtClean="0"/>
              <a:t>Observed DDNS and shared-use services are common (cheap and agile for attackers), consequently an analyst labor sink</a:t>
            </a:r>
          </a:p>
          <a:p>
            <a:pPr lvl="1"/>
            <a:r>
              <a:rPr lang="en-US" dirty="0" smtClean="0"/>
              <a:t>Utilized </a:t>
            </a:r>
            <a:r>
              <a:rPr lang="en-US" dirty="0"/>
              <a:t>cheap static metadata </a:t>
            </a:r>
            <a:r>
              <a:rPr lang="en-US" dirty="0" smtClean="0"/>
              <a:t>features over network endpoints</a:t>
            </a:r>
          </a:p>
          <a:p>
            <a:r>
              <a:rPr lang="en-US" dirty="0" smtClean="0">
                <a:solidFill>
                  <a:srgbClr val="0061A3"/>
                </a:solidFill>
              </a:rPr>
              <a:t>Outcomes and applications</a:t>
            </a:r>
          </a:p>
          <a:p>
            <a:pPr lvl="1"/>
            <a:r>
              <a:rPr lang="en-US" dirty="0" smtClean="0"/>
              <a:t>Exceedingly accurate (99%) at detecting threats; </a:t>
            </a:r>
            <a:br>
              <a:rPr lang="en-US" dirty="0" smtClean="0"/>
            </a:br>
            <a:r>
              <a:rPr lang="en-US" dirty="0" smtClean="0"/>
              <a:t>reasonable at predicting severity (93%)</a:t>
            </a:r>
          </a:p>
          <a:p>
            <a:pPr lvl="1"/>
            <a:r>
              <a:rPr lang="en-US" dirty="0" smtClean="0"/>
              <a:t>Prioritize, aid, and/or reduce analyst labor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9632" y="956203"/>
            <a:ext cx="8347167" cy="139511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6" name="Rectangle 5"/>
          <p:cNvSpPr/>
          <p:nvPr/>
        </p:nvSpPr>
        <p:spPr>
          <a:xfrm>
            <a:off x="339632" y="2476005"/>
            <a:ext cx="7929154" cy="186537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375907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&amp; ADDITIONAL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500" b="1" dirty="0" smtClean="0"/>
              <a:t>[01] </a:t>
            </a:r>
            <a:r>
              <a:rPr lang="en-US" sz="1500" dirty="0" smtClean="0"/>
              <a:t>Mohaisen et al. “</a:t>
            </a:r>
            <a:r>
              <a:rPr lang="en-US" sz="1500" u="sng" dirty="0" smtClean="0"/>
              <a:t>A Methodical Evaluation of Antivirus Scans and Labels</a:t>
            </a:r>
            <a:r>
              <a:rPr lang="en-US" sz="1500" dirty="0" smtClean="0"/>
              <a:t>”, </a:t>
            </a:r>
            <a:r>
              <a:rPr lang="en-US" sz="1500" i="1" dirty="0" smtClean="0"/>
              <a:t>WISA ‘13.</a:t>
            </a:r>
          </a:p>
          <a:p>
            <a:pPr marL="0" indent="0">
              <a:buNone/>
            </a:pPr>
            <a:r>
              <a:rPr lang="en-US" sz="1500" b="1" dirty="0" smtClean="0"/>
              <a:t>[02] </a:t>
            </a:r>
            <a:r>
              <a:rPr lang="en-US" sz="1500" dirty="0" smtClean="0"/>
              <a:t>Hao et al. “</a:t>
            </a:r>
            <a:r>
              <a:rPr lang="en-US" sz="1500" u="sng" dirty="0" smtClean="0"/>
              <a:t>Understanding the Domain Registration Behavior of Spammers</a:t>
            </a:r>
            <a:r>
              <a:rPr lang="en-US" sz="1500" dirty="0" smtClean="0"/>
              <a:t>”, </a:t>
            </a:r>
            <a:r>
              <a:rPr lang="en-US" sz="1500" i="1" dirty="0" smtClean="0"/>
              <a:t>IMC ‘13.</a:t>
            </a:r>
          </a:p>
          <a:p>
            <a:pPr marL="0" indent="0">
              <a:buNone/>
            </a:pPr>
            <a:r>
              <a:rPr lang="en-US" sz="1500" b="1" dirty="0" smtClean="0"/>
              <a:t>[03] </a:t>
            </a:r>
            <a:r>
              <a:rPr lang="en-US" sz="1500" dirty="0" smtClean="0"/>
              <a:t>Josang et al. “</a:t>
            </a:r>
            <a:r>
              <a:rPr lang="en-US" sz="1500" u="sng" dirty="0" smtClean="0"/>
              <a:t>The Beta Reputation System</a:t>
            </a:r>
            <a:r>
              <a:rPr lang="en-US" sz="1500" dirty="0" smtClean="0"/>
              <a:t>”, </a:t>
            </a:r>
            <a:r>
              <a:rPr lang="en-US" sz="1500" i="1" dirty="0" smtClean="0"/>
              <a:t>Bled eCommerce ‘02.</a:t>
            </a:r>
          </a:p>
          <a:p>
            <a:pPr marL="0" indent="0">
              <a:buNone/>
            </a:pPr>
            <a:r>
              <a:rPr lang="en-US" sz="1500" b="1" dirty="0" smtClean="0"/>
              <a:t>[04</a:t>
            </a:r>
            <a:r>
              <a:rPr lang="en-US" sz="1500" b="1" dirty="0"/>
              <a:t>] </a:t>
            </a:r>
            <a:r>
              <a:rPr lang="en-US" sz="1500" dirty="0"/>
              <a:t>Hao et al</a:t>
            </a:r>
            <a:r>
              <a:rPr lang="en-US" sz="1500" dirty="0" smtClean="0"/>
              <a:t>. </a:t>
            </a:r>
            <a:r>
              <a:rPr lang="en-US" sz="1500" dirty="0"/>
              <a:t>"</a:t>
            </a:r>
            <a:r>
              <a:rPr lang="en-US" sz="1500" u="sng" dirty="0"/>
              <a:t>Detecting Spammers with SNARE: Spatio-temporal Network-level</a:t>
            </a:r>
            <a:r>
              <a:rPr lang="en-US" sz="1500" dirty="0"/>
              <a:t> </a:t>
            </a:r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dirty="0" smtClean="0"/>
              <a:t>       </a:t>
            </a:r>
            <a:r>
              <a:rPr lang="en-US" sz="1500" u="sng" dirty="0" smtClean="0"/>
              <a:t>Automatic </a:t>
            </a:r>
            <a:r>
              <a:rPr lang="en-US" sz="1500" u="sng" dirty="0"/>
              <a:t>Reputation Engine</a:t>
            </a:r>
            <a:r>
              <a:rPr lang="en-US" sz="1500" dirty="0"/>
              <a:t>",</a:t>
            </a:r>
            <a:r>
              <a:rPr lang="en-US" sz="1500" i="1" dirty="0"/>
              <a:t> USENIX Security </a:t>
            </a:r>
            <a:r>
              <a:rPr lang="en-US" sz="1500" i="1" dirty="0" smtClean="0"/>
              <a:t>‘09</a:t>
            </a:r>
            <a:r>
              <a:rPr lang="en-US" sz="1500" dirty="0" smtClean="0"/>
              <a:t>.</a:t>
            </a:r>
          </a:p>
          <a:p>
            <a:pPr marL="0" indent="0">
              <a:buNone/>
            </a:pPr>
            <a:r>
              <a:rPr lang="en-US" sz="1500" b="1" dirty="0" smtClean="0"/>
              <a:t>[05] </a:t>
            </a:r>
            <a:r>
              <a:rPr lang="en-US" sz="1500" dirty="0" smtClean="0"/>
              <a:t>Felegyhazi et al. “</a:t>
            </a:r>
            <a:r>
              <a:rPr lang="en-US" sz="1500" u="sng" dirty="0" smtClean="0"/>
              <a:t>On the Potential of Proactive Domain Blacklisting</a:t>
            </a:r>
            <a:r>
              <a:rPr lang="en-US" sz="1500" dirty="0" smtClean="0"/>
              <a:t>”, </a:t>
            </a:r>
            <a:r>
              <a:rPr lang="en-US" sz="1500" i="1" dirty="0" smtClean="0"/>
              <a:t>LEET ‘10.</a:t>
            </a:r>
          </a:p>
          <a:p>
            <a:pPr marL="0" indent="0">
              <a:buNone/>
            </a:pPr>
            <a:r>
              <a:rPr lang="en-US" sz="1500" b="1" dirty="0" smtClean="0"/>
              <a:t>[06] </a:t>
            </a:r>
            <a:r>
              <a:rPr lang="en-US" sz="1500" dirty="0" smtClean="0"/>
              <a:t>McGrath et al. “</a:t>
            </a:r>
            <a:r>
              <a:rPr lang="en-US" sz="1500" u="sng" dirty="0" smtClean="0"/>
              <a:t>Behind Phishing: An Examination of Phisher Modi Operandi</a:t>
            </a:r>
            <a:r>
              <a:rPr lang="en-US" sz="1500" dirty="0" smtClean="0"/>
              <a:t>”, </a:t>
            </a:r>
            <a:r>
              <a:rPr lang="en-US" sz="1500" i="1" dirty="0" smtClean="0"/>
              <a:t>LEET ‘08.</a:t>
            </a:r>
          </a:p>
          <a:p>
            <a:pPr marL="0" indent="0">
              <a:buNone/>
            </a:pPr>
            <a:r>
              <a:rPr lang="en-US" sz="1500" b="1" dirty="0" smtClean="0"/>
              <a:t>[07] </a:t>
            </a:r>
            <a:r>
              <a:rPr lang="en-US" sz="1500" dirty="0" smtClean="0"/>
              <a:t>Ntoulas et al. “</a:t>
            </a:r>
            <a:r>
              <a:rPr lang="en-US" sz="1500" u="sng" dirty="0" smtClean="0"/>
              <a:t>Detecting Spam Webpages Through Content Analysis</a:t>
            </a:r>
            <a:r>
              <a:rPr lang="en-US" sz="1500" dirty="0" smtClean="0"/>
              <a:t>”, </a:t>
            </a:r>
            <a:r>
              <a:rPr lang="en-US" sz="1500" i="1" dirty="0" smtClean="0"/>
              <a:t>WWW ‘06.</a:t>
            </a:r>
          </a:p>
          <a:p>
            <a:pPr marL="0" indent="0">
              <a:buNone/>
            </a:pPr>
            <a:r>
              <a:rPr lang="en-US" sz="1500" b="1" dirty="0" smtClean="0"/>
              <a:t>[08] </a:t>
            </a:r>
            <a:r>
              <a:rPr lang="en-US" sz="1500" dirty="0" smtClean="0"/>
              <a:t>Chang et al. “</a:t>
            </a:r>
            <a:r>
              <a:rPr lang="en-US" sz="1500" u="sng" dirty="0" smtClean="0"/>
              <a:t>Analyzing and Defending Against Web-based Malware</a:t>
            </a:r>
            <a:r>
              <a:rPr lang="en-US" sz="1500" dirty="0" smtClean="0"/>
              <a:t>”, </a:t>
            </a:r>
            <a:br>
              <a:rPr lang="en-US" sz="1500" dirty="0" smtClean="0"/>
            </a:br>
            <a:r>
              <a:rPr lang="en-US" sz="1500" dirty="0" smtClean="0"/>
              <a:t>       </a:t>
            </a:r>
            <a:r>
              <a:rPr lang="en-US" sz="1500" i="1" dirty="0" smtClean="0"/>
              <a:t>ACM Computing Surveys ‘13.</a:t>
            </a:r>
          </a:p>
          <a:p>
            <a:pPr marL="0" indent="0">
              <a:buNone/>
            </a:pPr>
            <a:r>
              <a:rPr lang="en-US" sz="1500" b="1" dirty="0" smtClean="0"/>
              <a:t>[09] </a:t>
            </a:r>
            <a:r>
              <a:rPr lang="en-US" sz="1500" dirty="0" smtClean="0"/>
              <a:t>Provos et al. “</a:t>
            </a:r>
            <a:r>
              <a:rPr lang="en-US" sz="1500" u="sng" dirty="0" smtClean="0"/>
              <a:t>All Your iFRAMEs Point to Us</a:t>
            </a:r>
            <a:r>
              <a:rPr lang="en-US" sz="1500" dirty="0" smtClean="0"/>
              <a:t>”, </a:t>
            </a:r>
            <a:r>
              <a:rPr lang="en-US" sz="1500" i="1" dirty="0" smtClean="0"/>
              <a:t>USENIX Security ‘09.</a:t>
            </a:r>
          </a:p>
          <a:p>
            <a:pPr marL="0" indent="0">
              <a:buNone/>
            </a:pPr>
            <a:r>
              <a:rPr lang="en-US" sz="1500" b="1" dirty="0" smtClean="0"/>
              <a:t>[10] </a:t>
            </a:r>
            <a:r>
              <a:rPr lang="en-US" sz="1500" dirty="0" smtClean="0"/>
              <a:t>Antonakakis et al. “</a:t>
            </a:r>
            <a:r>
              <a:rPr lang="en-US" sz="1500" u="sng" dirty="0" smtClean="0"/>
              <a:t>Building a Dynamic Reputation System for DNS</a:t>
            </a:r>
            <a:r>
              <a:rPr lang="en-US" sz="1500" dirty="0" smtClean="0"/>
              <a:t>”, </a:t>
            </a:r>
            <a:r>
              <a:rPr lang="en-US" sz="1500" i="1" dirty="0" smtClean="0"/>
              <a:t>USENIX Security ‘10. </a:t>
            </a:r>
          </a:p>
          <a:p>
            <a:pPr marL="0" indent="0">
              <a:buNone/>
            </a:pPr>
            <a:r>
              <a:rPr lang="en-US" sz="1500" b="1" dirty="0" smtClean="0"/>
              <a:t>[11] </a:t>
            </a:r>
            <a:r>
              <a:rPr lang="en-US" sz="1500" dirty="0" smtClean="0"/>
              <a:t>Bilge et al. “</a:t>
            </a:r>
            <a:r>
              <a:rPr lang="en-US" sz="1500" u="sng" dirty="0" smtClean="0"/>
              <a:t>EXPOSURE: Finding Malicious Domains Using Passive DNS …</a:t>
            </a:r>
            <a:r>
              <a:rPr lang="en-US" sz="1500" dirty="0" smtClean="0"/>
              <a:t>”, </a:t>
            </a:r>
            <a:r>
              <a:rPr lang="en-US" sz="1500" i="1" dirty="0" smtClean="0"/>
              <a:t>NDSS ‘11. </a:t>
            </a:r>
          </a:p>
          <a:p>
            <a:pPr marL="0" indent="0">
              <a:buNone/>
            </a:pPr>
            <a:r>
              <a:rPr lang="en-US" sz="1500" b="1" dirty="0" smtClean="0"/>
              <a:t>[12] </a:t>
            </a:r>
            <a:r>
              <a:rPr lang="en-US" sz="1500" dirty="0" smtClean="0"/>
              <a:t>Gu et al. “</a:t>
            </a:r>
            <a:r>
              <a:rPr lang="en-US" sz="1500" u="sng" dirty="0" smtClean="0"/>
              <a:t>BotSniffer: Detecting Botnet Command and Control Channels … </a:t>
            </a:r>
            <a:r>
              <a:rPr lang="en-US" sz="1500" dirty="0" smtClean="0"/>
              <a:t>”, </a:t>
            </a:r>
            <a:r>
              <a:rPr lang="en-US" sz="1500" i="1" dirty="0" smtClean="0"/>
              <a:t>NDSS ‘08.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4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61A3"/>
                </a:solidFill>
              </a:rPr>
              <a:t>Endpoint analysis in security contexts</a:t>
            </a:r>
          </a:p>
          <a:p>
            <a:pPr lvl="1"/>
            <a:r>
              <a:rPr lang="en-US" sz="1800" dirty="0" smtClean="0"/>
              <a:t>Shallow URL properties leveraged in </a:t>
            </a:r>
            <a:r>
              <a:rPr lang="en-US" sz="1800" dirty="0" smtClean="0">
                <a:solidFill>
                  <a:srgbClr val="0061A3"/>
                </a:solidFill>
              </a:rPr>
              <a:t>spam</a:t>
            </a:r>
            <a:r>
              <a:rPr lang="en-US" sz="1800" dirty="0" smtClean="0"/>
              <a:t> [5], </a:t>
            </a:r>
            <a:r>
              <a:rPr lang="en-US" sz="1800" dirty="0" smtClean="0">
                <a:solidFill>
                  <a:srgbClr val="0061A3"/>
                </a:solidFill>
              </a:rPr>
              <a:t>phishing</a:t>
            </a:r>
            <a:r>
              <a:rPr lang="en-US" sz="1800" dirty="0" smtClean="0"/>
              <a:t> [6]</a:t>
            </a:r>
          </a:p>
          <a:p>
            <a:pPr lvl="1"/>
            <a:r>
              <a:rPr lang="en-US" sz="1800" dirty="0" smtClean="0"/>
              <a:t>Our results find the URL sets and feature polarity to be unique</a:t>
            </a:r>
          </a:p>
          <a:p>
            <a:pPr lvl="1"/>
            <a:r>
              <a:rPr lang="en-US" sz="1800" dirty="0" smtClean="0"/>
              <a:t>Mining </a:t>
            </a:r>
            <a:r>
              <a:rPr lang="en-US" sz="1800" dirty="0" smtClean="0">
                <a:solidFill>
                  <a:srgbClr val="0061A3"/>
                </a:solidFill>
              </a:rPr>
              <a:t>content</a:t>
            </a:r>
            <a:r>
              <a:rPr lang="en-US" sz="1800" dirty="0" smtClean="0"/>
              <a:t> at endpoints; looking for commercial intent [7]</a:t>
            </a:r>
          </a:p>
          <a:p>
            <a:pPr lvl="1"/>
            <a:r>
              <a:rPr lang="en-US" sz="1800" dirty="0" smtClean="0"/>
              <a:t>Do re-use domain </a:t>
            </a:r>
            <a:r>
              <a:rPr lang="en-US" sz="1800" dirty="0" smtClean="0">
                <a:solidFill>
                  <a:srgbClr val="0061A3"/>
                </a:solidFill>
              </a:rPr>
              <a:t>registration behavior</a:t>
            </a:r>
            <a:r>
              <a:rPr lang="en-US" sz="1800" dirty="0" smtClean="0"/>
              <a:t> of spammers [2]</a:t>
            </a:r>
          </a:p>
          <a:p>
            <a:r>
              <a:rPr lang="en-US" sz="2000" dirty="0" smtClean="0"/>
              <a:t>Sandboxed execution is an established approach [8]</a:t>
            </a:r>
          </a:p>
          <a:p>
            <a:r>
              <a:rPr lang="en-US" sz="2000" dirty="0" smtClean="0"/>
              <a:t>Machine assisted tagging alarmingly inconsistent [1]</a:t>
            </a:r>
          </a:p>
          <a:p>
            <a:r>
              <a:rPr lang="en-US" sz="2000" dirty="0" smtClean="0"/>
              <a:t>Network signatures of malware</a:t>
            </a:r>
          </a:p>
          <a:p>
            <a:pPr lvl="1"/>
            <a:r>
              <a:rPr lang="en-US" sz="1800" dirty="0" smtClean="0"/>
              <a:t>Google Safe Browsing [9]; </a:t>
            </a:r>
            <a:r>
              <a:rPr lang="en-US" sz="1800" dirty="0" smtClean="0">
                <a:solidFill>
                  <a:srgbClr val="0061A3"/>
                </a:solidFill>
              </a:rPr>
              <a:t>drive-by-downloads</a:t>
            </a:r>
            <a:r>
              <a:rPr lang="en-US" sz="1800" dirty="0" smtClean="0"/>
              <a:t>, no passive endpoints</a:t>
            </a:r>
          </a:p>
          <a:p>
            <a:pPr lvl="1"/>
            <a:r>
              <a:rPr lang="en-US" sz="1800" dirty="0" smtClean="0"/>
              <a:t>Lots of work at </a:t>
            </a:r>
            <a:r>
              <a:rPr lang="en-US" sz="1800" dirty="0" smtClean="0">
                <a:solidFill>
                  <a:srgbClr val="0061A3"/>
                </a:solidFill>
              </a:rPr>
              <a:t>DNS server</a:t>
            </a:r>
            <a:r>
              <a:rPr lang="en-US" sz="1800" dirty="0" smtClean="0"/>
              <a:t> level; a specialized perspective [10,11]</a:t>
            </a:r>
          </a:p>
          <a:p>
            <a:pPr lvl="1"/>
            <a:r>
              <a:rPr lang="en-US" sz="1800" dirty="0" smtClean="0">
                <a:solidFill>
                  <a:srgbClr val="0061A3"/>
                </a:solidFill>
              </a:rPr>
              <a:t>Network flows </a:t>
            </a:r>
            <a:r>
              <a:rPr lang="en-US" sz="1800" dirty="0" smtClean="0"/>
              <a:t>as basis for C&amp;C traffic [12]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9633" y="956203"/>
            <a:ext cx="7537270" cy="203519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6" name="Rectangle 5"/>
          <p:cNvSpPr/>
          <p:nvPr/>
        </p:nvSpPr>
        <p:spPr>
          <a:xfrm>
            <a:off x="457200" y="2991395"/>
            <a:ext cx="7537270" cy="86215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146331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 AND USE-CASES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</a:p>
          <a:p>
            <a:pPr lvl="1"/>
            <a:r>
              <a:rPr lang="en-US" dirty="0" smtClean="0"/>
              <a:t>Obtained 28,000 *</a:t>
            </a:r>
            <a:r>
              <a:rPr lang="en-US" dirty="0" smtClean="0">
                <a:solidFill>
                  <a:srgbClr val="0061A3"/>
                </a:solidFill>
              </a:rPr>
              <a:t>expert-labeled</a:t>
            </a:r>
            <a:r>
              <a:rPr lang="en-US" dirty="0" smtClean="0"/>
              <a:t>* endpoints, including both </a:t>
            </a:r>
            <a:br>
              <a:rPr lang="en-US" dirty="0" smtClean="0"/>
            </a:br>
            <a:r>
              <a:rPr lang="en-US" dirty="0" smtClean="0"/>
              <a:t>threats (of varying severity) and non-threats</a:t>
            </a:r>
          </a:p>
          <a:p>
            <a:pPr lvl="1"/>
            <a:r>
              <a:rPr lang="en-US" dirty="0" smtClean="0"/>
              <a:t>Learn *</a:t>
            </a:r>
            <a:r>
              <a:rPr lang="en-US" dirty="0" smtClean="0">
                <a:solidFill>
                  <a:srgbClr val="0061A3"/>
                </a:solidFill>
              </a:rPr>
              <a:t>static</a:t>
            </a:r>
            <a:r>
              <a:rPr lang="en-US" dirty="0" smtClean="0"/>
              <a:t>* endpoint properties that indicate class:</a:t>
            </a:r>
          </a:p>
          <a:p>
            <a:pPr marL="710755" lvl="2" indent="0">
              <a:buNone/>
            </a:pPr>
            <a:r>
              <a:rPr lang="en-US" dirty="0" smtClean="0">
                <a:solidFill>
                  <a:srgbClr val="0061A3"/>
                </a:solidFill>
              </a:rPr>
              <a:t>•  </a:t>
            </a:r>
            <a:r>
              <a:rPr lang="en-US" dirty="0" smtClean="0"/>
              <a:t>Lexical:</a:t>
            </a:r>
            <a:r>
              <a:rPr lang="en-US" dirty="0"/>
              <a:t> </a:t>
            </a:r>
            <a:r>
              <a:rPr lang="en-US" dirty="0" smtClean="0"/>
              <a:t>URL structure	</a:t>
            </a:r>
            <a:r>
              <a:rPr lang="en-US" dirty="0" smtClean="0">
                <a:solidFill>
                  <a:srgbClr val="0061A3"/>
                </a:solidFill>
              </a:rPr>
              <a:t>•  </a:t>
            </a:r>
            <a:r>
              <a:rPr lang="en-US" dirty="0"/>
              <a:t>WHOIS: Registrars and </a:t>
            </a:r>
            <a:r>
              <a:rPr lang="en-US" dirty="0" smtClean="0"/>
              <a:t>duration</a:t>
            </a:r>
            <a:endParaRPr lang="en-US" dirty="0" smtClean="0">
              <a:solidFill>
                <a:srgbClr val="0061A3"/>
              </a:solidFill>
            </a:endParaRPr>
          </a:p>
          <a:p>
            <a:pPr marL="710755" lvl="2" indent="0">
              <a:buNone/>
            </a:pPr>
            <a:r>
              <a:rPr lang="en-US" dirty="0" smtClean="0">
                <a:solidFill>
                  <a:srgbClr val="0061A3"/>
                </a:solidFill>
              </a:rPr>
              <a:t>•  </a:t>
            </a:r>
            <a:r>
              <a:rPr lang="en-US" i="1" dirty="0"/>
              <a:t>n</a:t>
            </a:r>
            <a:r>
              <a:rPr lang="en-US" dirty="0" smtClean="0"/>
              <a:t>-gram: Token patterns	</a:t>
            </a:r>
            <a:r>
              <a:rPr lang="en-US" dirty="0" smtClean="0">
                <a:solidFill>
                  <a:srgbClr val="0061A3"/>
                </a:solidFill>
              </a:rPr>
              <a:t>•  </a:t>
            </a:r>
            <a:r>
              <a:rPr lang="en-US" dirty="0"/>
              <a:t>Reputation: Historical </a:t>
            </a:r>
            <a:r>
              <a:rPr lang="en-US" dirty="0" smtClean="0"/>
              <a:t>learning</a:t>
            </a:r>
          </a:p>
          <a:p>
            <a:pPr marL="710755" lvl="2" indent="0">
              <a:buNone/>
            </a:pPr>
            <a:endParaRPr lang="en-US" sz="400" dirty="0" smtClean="0">
              <a:solidFill>
                <a:srgbClr val="0061A3"/>
              </a:solidFill>
            </a:endParaRPr>
          </a:p>
          <a:p>
            <a:pPr lvl="1"/>
            <a:r>
              <a:rPr lang="en-US" dirty="0" smtClean="0">
                <a:solidFill>
                  <a:srgbClr val="0061A3"/>
                </a:solidFill>
              </a:rPr>
              <a:t>USE-CASES: </a:t>
            </a:r>
            <a:r>
              <a:rPr lang="en-US" dirty="0" smtClean="0">
                <a:solidFill>
                  <a:schemeClr val="tx1"/>
                </a:solidFill>
              </a:rPr>
              <a:t>Analyst </a:t>
            </a:r>
            <a:r>
              <a:rPr lang="en-US" dirty="0" smtClean="0"/>
              <a:t>prioritization; automatic classification</a:t>
            </a:r>
            <a:endParaRPr lang="en-US" dirty="0" smtClean="0">
              <a:solidFill>
                <a:srgbClr val="0061A3"/>
              </a:solidFill>
            </a:endParaRPr>
          </a:p>
          <a:p>
            <a:pPr lvl="1"/>
            <a:r>
              <a:rPr lang="en-US" dirty="0" smtClean="0">
                <a:solidFill>
                  <a:srgbClr val="0061A3"/>
                </a:solidFill>
              </a:rPr>
              <a:t>TOWARDS:</a:t>
            </a:r>
            <a:r>
              <a:rPr lang="en-US" dirty="0" smtClean="0"/>
              <a:t> Efficient and centrally administrated blacklisting</a:t>
            </a:r>
          </a:p>
          <a:p>
            <a:pPr lvl="1"/>
            <a:endParaRPr lang="en-US" sz="400" dirty="0" smtClean="0"/>
          </a:p>
          <a:p>
            <a:r>
              <a:rPr lang="en-US" dirty="0" smtClean="0"/>
              <a:t>End-game takeaways</a:t>
            </a:r>
          </a:p>
          <a:p>
            <a:pPr lvl="1"/>
            <a:r>
              <a:rPr lang="en-US" dirty="0" smtClean="0"/>
              <a:t>Prominent role of DDOS and “shared” use services</a:t>
            </a:r>
          </a:p>
          <a:p>
            <a:pPr lvl="1"/>
            <a:r>
              <a:rPr lang="en-US" dirty="0" smtClean="0"/>
              <a:t>99.4% accuracy at binary task; 93% at severity prediction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5129" y="1078992"/>
            <a:ext cx="8098971" cy="255378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6" name="Rectangle 5"/>
          <p:cNvSpPr/>
          <p:nvPr/>
        </p:nvSpPr>
        <p:spPr>
          <a:xfrm>
            <a:off x="457200" y="3449900"/>
            <a:ext cx="8098971" cy="113320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42125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81100"/>
            <a:ext cx="8423564" cy="666750"/>
          </a:xfrm>
        </p:spPr>
        <p:txBody>
          <a:bodyPr/>
          <a:lstStyle/>
          <a:p>
            <a:r>
              <a:rPr lang="en-US" dirty="0" smtClean="0"/>
              <a:t>Classifying Endpoints with Network Metadata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 smtClean="0"/>
              <a:t>1. Obtaining and labeling malware samples</a:t>
            </a:r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2. Basic/qualified corpus properties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3. Feature derivation [lexical, WHOIS,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-gram, reputation]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4. Model-building and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95300" y="3390887"/>
            <a:ext cx="8086725" cy="2621986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SANDBOXING &amp; LABELING WORKFLOW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5300" y="1076325"/>
            <a:ext cx="8086725" cy="205739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8" name="Flowchart: Multidocument 17"/>
          <p:cNvSpPr/>
          <p:nvPr/>
        </p:nvSpPr>
        <p:spPr>
          <a:xfrm>
            <a:off x="1134714" y="1751853"/>
            <a:ext cx="1192568" cy="1029447"/>
          </a:xfrm>
          <a:prstGeom prst="flowChartMultidocumen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Malware</a:t>
            </a:r>
            <a:br>
              <a:rPr lang="en-US" sz="1400" dirty="0" smtClean="0"/>
            </a:br>
            <a:r>
              <a:rPr lang="en-US" sz="1400" dirty="0" smtClean="0"/>
              <a:t>samples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8650" y="1133473"/>
            <a:ext cx="7629525" cy="1722537"/>
            <a:chOff x="628650" y="1133473"/>
            <a:chExt cx="7629525" cy="1722537"/>
          </a:xfrm>
        </p:grpSpPr>
        <p:sp>
          <p:nvSpPr>
            <p:cNvPr id="9" name="TextBox 8"/>
            <p:cNvSpPr txBox="1"/>
            <p:nvPr/>
          </p:nvSpPr>
          <p:spPr>
            <a:xfrm>
              <a:off x="628650" y="1133473"/>
              <a:ext cx="14878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AUTONOMOUS</a:t>
              </a:r>
            </a:p>
          </p:txBody>
        </p:sp>
        <p:sp>
          <p:nvSpPr>
            <p:cNvPr id="12" name="Flowchart: Magnetic Disk 11"/>
            <p:cNvSpPr/>
            <p:nvPr/>
          </p:nvSpPr>
          <p:spPr>
            <a:xfrm>
              <a:off x="6501917" y="1277836"/>
              <a:ext cx="333375" cy="466725"/>
            </a:xfrm>
            <a:prstGeom prst="flowChartMagneticDisk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4" name="Flowchart: Magnetic Disk 13"/>
            <p:cNvSpPr/>
            <p:nvPr/>
          </p:nvSpPr>
          <p:spPr>
            <a:xfrm>
              <a:off x="6654317" y="1430236"/>
              <a:ext cx="333375" cy="466725"/>
            </a:xfrm>
            <a:prstGeom prst="flowChartMagneticDisk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6806717" y="1582636"/>
              <a:ext cx="333375" cy="466725"/>
            </a:xfrm>
            <a:prstGeom prst="flowChartMagneticDisk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>
                <a:solidFill>
                  <a:schemeClr val="bg1"/>
                </a:solidFill>
              </a:endParaRPr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3057525" y="1751853"/>
              <a:ext cx="1276350" cy="760514"/>
            </a:xfrm>
            <a:prstGeom prst="flowChartProcess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AutoMal</a:t>
              </a:r>
              <a:br>
                <a:rPr lang="en-US" sz="1400" dirty="0" smtClean="0"/>
              </a:br>
              <a:r>
                <a:rPr lang="en-US" sz="1400" dirty="0" smtClean="0"/>
                <a:t>(sandbox)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2327282" y="1985588"/>
              <a:ext cx="730243" cy="314325"/>
            </a:xfrm>
            <a:prstGeom prst="rightArrow">
              <a:avLst/>
            </a:prstGeom>
            <a:noFill/>
            <a:ln>
              <a:solidFill>
                <a:srgbClr val="006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/>
            </a:p>
          </p:txBody>
        </p:sp>
        <p:cxnSp>
          <p:nvCxnSpPr>
            <p:cNvPr id="22" name="Straight Arrow Connector 21"/>
            <p:cNvCxnSpPr>
              <a:stCxn id="17" idx="3"/>
              <a:endCxn id="12" idx="2"/>
            </p:cNvCxnSpPr>
            <p:nvPr/>
          </p:nvCxnSpPr>
          <p:spPr>
            <a:xfrm flipV="1">
              <a:off x="4333875" y="1511199"/>
              <a:ext cx="2168042" cy="620911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7" idx="3"/>
              <a:endCxn id="16" idx="1"/>
            </p:cNvCxnSpPr>
            <p:nvPr/>
          </p:nvCxnSpPr>
          <p:spPr>
            <a:xfrm>
              <a:off x="4333875" y="2132110"/>
              <a:ext cx="3091967" cy="36195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20719652">
              <a:off x="5282646" y="1446571"/>
              <a:ext cx="100059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</a:t>
              </a:r>
              <a:r>
                <a:rPr lang="en-US" sz="1400" dirty="0" smtClean="0"/>
                <a:t>rocesses</a:t>
              </a:r>
            </a:p>
            <a:p>
              <a:r>
                <a:rPr lang="en-US" sz="1400" dirty="0"/>
                <a:t>r</a:t>
              </a:r>
              <a:r>
                <a:rPr lang="en-US" sz="1400" dirty="0" smtClean="0"/>
                <a:t>egistry</a:t>
              </a:r>
            </a:p>
            <a:p>
              <a:r>
                <a:rPr lang="en-US" sz="1400" dirty="0"/>
                <a:t>f</a:t>
              </a:r>
              <a:r>
                <a:rPr lang="en-US" sz="1400" dirty="0" smtClean="0"/>
                <a:t>ilesystem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424597">
              <a:off x="6160383" y="2112686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network</a:t>
              </a:r>
            </a:p>
          </p:txBody>
        </p:sp>
        <p:sp>
          <p:nvSpPr>
            <p:cNvPr id="16" name="Flowchart: Document 15"/>
            <p:cNvSpPr/>
            <p:nvPr/>
          </p:nvSpPr>
          <p:spPr>
            <a:xfrm>
              <a:off x="7425842" y="2132110"/>
              <a:ext cx="832333" cy="723900"/>
            </a:xfrm>
            <a:prstGeom prst="flowChartDocumen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PCAP</a:t>
              </a:r>
              <a:br>
                <a:rPr lang="en-US" sz="1400" dirty="0" smtClean="0"/>
              </a:br>
              <a:r>
                <a:rPr lang="en-US" sz="1400" dirty="0" smtClean="0"/>
                <a:t>file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48075" y="2702121"/>
            <a:ext cx="4478559" cy="1499802"/>
            <a:chOff x="3648075" y="2702121"/>
            <a:chExt cx="4478559" cy="1499802"/>
          </a:xfrm>
        </p:grpSpPr>
        <p:sp>
          <p:nvSpPr>
            <p:cNvPr id="41" name="TextBox 40"/>
            <p:cNvSpPr txBox="1"/>
            <p:nvPr/>
          </p:nvSpPr>
          <p:spPr>
            <a:xfrm>
              <a:off x="4594898" y="3924924"/>
              <a:ext cx="35317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http://sub.domain.com/.../file1.html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648075" y="2702121"/>
              <a:ext cx="4193934" cy="1033077"/>
              <a:chOff x="3648075" y="2702121"/>
              <a:chExt cx="4193934" cy="1033077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5487972" y="2702121"/>
                <a:ext cx="19414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 smtClean="0"/>
                  <a:t>HTTP endpoint parser</a:t>
                </a:r>
              </a:p>
            </p:txBody>
          </p:sp>
          <p:cxnSp>
            <p:nvCxnSpPr>
              <p:cNvPr id="67" name="Elbow Connector 66"/>
              <p:cNvCxnSpPr>
                <a:stCxn id="16" idx="2"/>
                <a:endCxn id="11" idx="1"/>
              </p:cNvCxnSpPr>
              <p:nvPr/>
            </p:nvCxnSpPr>
            <p:spPr>
              <a:xfrm rot="5400000">
                <a:off x="6154935" y="1124290"/>
                <a:ext cx="3212" cy="3370936"/>
              </a:xfrm>
              <a:prstGeom prst="bentConnector5">
                <a:avLst>
                  <a:gd name="adj1" fmla="val 7117061"/>
                  <a:gd name="adj2" fmla="val 71940"/>
                  <a:gd name="adj3" fmla="val -7017061"/>
                </a:avLst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lowchart: Magnetic Disk 10"/>
              <p:cNvSpPr/>
              <p:nvPr/>
            </p:nvSpPr>
            <p:spPr>
              <a:xfrm>
                <a:off x="3648075" y="2811364"/>
                <a:ext cx="1645996" cy="923834"/>
              </a:xfrm>
              <a:prstGeom prst="flowChartMagneticDisk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Potential </a:t>
                </a:r>
              </a:p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Threat-indicators</a:t>
                </a:r>
              </a:p>
            </p:txBody>
          </p:sp>
        </p:grpSp>
      </p:grpSp>
      <p:cxnSp>
        <p:nvCxnSpPr>
          <p:cNvPr id="79" name="Elbow Connector 78"/>
          <p:cNvCxnSpPr>
            <a:stCxn id="11" idx="4"/>
            <a:endCxn id="64" idx="0"/>
          </p:cNvCxnSpPr>
          <p:nvPr/>
        </p:nvCxnSpPr>
        <p:spPr>
          <a:xfrm>
            <a:off x="5294071" y="3273281"/>
            <a:ext cx="1061027" cy="593959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28650" y="3486150"/>
            <a:ext cx="3701911" cy="2299422"/>
            <a:chOff x="628650" y="3486150"/>
            <a:chExt cx="3701911" cy="2299422"/>
          </a:xfrm>
        </p:grpSpPr>
        <p:sp>
          <p:nvSpPr>
            <p:cNvPr id="10" name="TextBox 9"/>
            <p:cNvSpPr txBox="1"/>
            <p:nvPr/>
          </p:nvSpPr>
          <p:spPr>
            <a:xfrm>
              <a:off x="628650" y="3486150"/>
              <a:ext cx="1745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ANALYST-DRIVEN</a:t>
              </a:r>
            </a:p>
          </p:txBody>
        </p:sp>
        <p:cxnSp>
          <p:nvCxnSpPr>
            <p:cNvPr id="20" name="Straight Arrow Connector 19"/>
            <p:cNvCxnSpPr>
              <a:stCxn id="49" idx="2"/>
              <a:endCxn id="45" idx="0"/>
            </p:cNvCxnSpPr>
            <p:nvPr/>
          </p:nvCxnSpPr>
          <p:spPr>
            <a:xfrm flipH="1">
              <a:off x="1245223" y="4272022"/>
              <a:ext cx="1337030" cy="3924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759448" y="4664454"/>
              <a:ext cx="971550" cy="23148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Non-threat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276485" y="5021369"/>
              <a:ext cx="971550" cy="764203"/>
              <a:chOff x="-1743075" y="4188204"/>
              <a:chExt cx="971550" cy="764203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-1743075" y="4188204"/>
                <a:ext cx="971550" cy="2381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High-threat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-1743075" y="4426329"/>
                <a:ext cx="971550" cy="25342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Med-threat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-1743075" y="4679752"/>
                <a:ext cx="971550" cy="27265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Low-threat</a:t>
                </a: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386252" y="3964245"/>
              <a:ext cx="2392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Is there a benign use-case?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16493" y="4615340"/>
              <a:ext cx="2214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How severe is the threat?</a:t>
              </a:r>
            </a:p>
          </p:txBody>
        </p:sp>
        <p:cxnSp>
          <p:nvCxnSpPr>
            <p:cNvPr id="84" name="Straight Arrow Connector 83"/>
            <p:cNvCxnSpPr>
              <a:stCxn id="49" idx="2"/>
              <a:endCxn id="50" idx="0"/>
            </p:cNvCxnSpPr>
            <p:nvPr/>
          </p:nvCxnSpPr>
          <p:spPr>
            <a:xfrm>
              <a:off x="2582253" y="4272022"/>
              <a:ext cx="641274" cy="3433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Arrow Connector 89"/>
          <p:cNvCxnSpPr>
            <a:stCxn id="48" idx="3"/>
            <a:endCxn id="51" idx="1"/>
          </p:cNvCxnSpPr>
          <p:nvPr/>
        </p:nvCxnSpPr>
        <p:spPr>
          <a:xfrm flipV="1">
            <a:off x="3248035" y="5648554"/>
            <a:ext cx="541349" cy="69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789384" y="3867240"/>
            <a:ext cx="4468791" cy="1935202"/>
            <a:chOff x="3789384" y="3867240"/>
            <a:chExt cx="4468791" cy="1935202"/>
          </a:xfrm>
        </p:grpSpPr>
        <p:sp>
          <p:nvSpPr>
            <p:cNvPr id="43" name="TextBox 42"/>
            <p:cNvSpPr txBox="1"/>
            <p:nvPr/>
          </p:nvSpPr>
          <p:spPr>
            <a:xfrm>
              <a:off x="4594898" y="4502529"/>
              <a:ext cx="2230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http://sub.domain.com/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95539" y="5022652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 New" pitchFamily="49" charset="0"/>
                  <a:cs typeface="Courier New" pitchFamily="49" charset="0"/>
                </a:rPr>
                <a:t>d</a:t>
              </a:r>
              <a:r>
                <a:rPr lang="en-US" sz="1200" dirty="0" smtClean="0">
                  <a:latin typeface="Courier New" pitchFamily="49" charset="0"/>
                  <a:cs typeface="Courier New" pitchFamily="49" charset="0"/>
                </a:rPr>
                <a:t>omain.com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789384" y="5494665"/>
              <a:ext cx="2563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Can we generalize this claim?</a:t>
              </a:r>
            </a:p>
          </p:txBody>
        </p:sp>
        <p:sp>
          <p:nvSpPr>
            <p:cNvPr id="52" name="Right Arrow 51"/>
            <p:cNvSpPr/>
            <p:nvPr/>
          </p:nvSpPr>
          <p:spPr>
            <a:xfrm rot="5400000">
              <a:off x="6226677" y="4024187"/>
              <a:ext cx="268178" cy="674684"/>
            </a:xfrm>
            <a:prstGeom prst="right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/>
            </a:p>
          </p:txBody>
        </p:sp>
        <p:sp>
          <p:nvSpPr>
            <p:cNvPr id="63" name="Right Arrow 62"/>
            <p:cNvSpPr/>
            <p:nvPr/>
          </p:nvSpPr>
          <p:spPr>
            <a:xfrm rot="5400000">
              <a:off x="6226677" y="4623900"/>
              <a:ext cx="268178" cy="674684"/>
            </a:xfrm>
            <a:prstGeom prst="rightArrow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4452020" y="3867240"/>
              <a:ext cx="3806155" cy="1441755"/>
            </a:xfrm>
            <a:prstGeom prst="roundRect">
              <a:avLst/>
            </a:prstGeom>
            <a:noFill/>
            <a:ln w="9525">
              <a:solidFill>
                <a:schemeClr val="tx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/>
            </a:p>
          </p:txBody>
        </p:sp>
        <p:cxnSp>
          <p:nvCxnSpPr>
            <p:cNvPr id="94" name="Straight Arrow Connector 93"/>
            <p:cNvCxnSpPr>
              <a:stCxn id="51" idx="3"/>
              <a:endCxn id="64" idx="2"/>
            </p:cNvCxnSpPr>
            <p:nvPr/>
          </p:nvCxnSpPr>
          <p:spPr>
            <a:xfrm flipV="1">
              <a:off x="6352906" y="5308995"/>
              <a:ext cx="2192" cy="3395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Straight Arrow Connector 96"/>
          <p:cNvCxnSpPr>
            <a:endCxn id="49" idx="3"/>
          </p:cNvCxnSpPr>
          <p:nvPr/>
        </p:nvCxnSpPr>
        <p:spPr>
          <a:xfrm flipH="1">
            <a:off x="3778253" y="4118133"/>
            <a:ext cx="673768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93115" y="929488"/>
            <a:ext cx="8356914" cy="2378268"/>
            <a:chOff x="343568" y="809517"/>
            <a:chExt cx="8356914" cy="2378268"/>
          </a:xfrm>
        </p:grpSpPr>
        <p:sp>
          <p:nvSpPr>
            <p:cNvPr id="42" name="Rectangle 41"/>
            <p:cNvSpPr/>
            <p:nvPr/>
          </p:nvSpPr>
          <p:spPr>
            <a:xfrm>
              <a:off x="343568" y="828130"/>
              <a:ext cx="3175141" cy="2305594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18709" y="953588"/>
              <a:ext cx="1775362" cy="1713679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294071" y="809517"/>
              <a:ext cx="3406411" cy="237826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9365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EXPERT-DRIVEN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3300" y="1073767"/>
            <a:ext cx="3383280" cy="2160597"/>
          </a:xfrm>
        </p:spPr>
        <p:txBody>
          <a:bodyPr/>
          <a:lstStyle/>
          <a:p>
            <a:r>
              <a:rPr lang="en-US" sz="2000" dirty="0" smtClean="0"/>
              <a:t>Where do malware samples come from?</a:t>
            </a:r>
          </a:p>
          <a:p>
            <a:pPr lvl="1"/>
            <a:r>
              <a:rPr lang="en-US" sz="1800" dirty="0" smtClean="0"/>
              <a:t>Organically, customers, industry partners</a:t>
            </a:r>
          </a:p>
          <a:p>
            <a:pPr lvl="1"/>
            <a:r>
              <a:rPr lang="en-US" sz="1800" dirty="0" smtClean="0"/>
              <a:t>93k samples → 203k endpoints → </a:t>
            </a:r>
            <a:r>
              <a:rPr lang="en-US" sz="1800" dirty="0" smtClean="0">
                <a:solidFill>
                  <a:srgbClr val="0061A3"/>
                </a:solidFill>
              </a:rPr>
              <a:t>28k labeled</a:t>
            </a:r>
          </a:p>
          <a:p>
            <a:pPr marL="356108" lvl="1" indent="0">
              <a:buNone/>
            </a:pPr>
            <a:r>
              <a:rPr lang="en-US" sz="1800" dirty="0" smtClean="0">
                <a:solidFill>
                  <a:srgbClr val="0061A3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632113"/>
              </p:ext>
            </p:extLst>
          </p:nvPr>
        </p:nvGraphicFramePr>
        <p:xfrm>
          <a:off x="640081" y="1227372"/>
          <a:ext cx="4640716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993"/>
                <a:gridCol w="300772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LEVEL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EXAMPLES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LOW-THREAT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“Nuisance”</a:t>
                      </a:r>
                      <a:r>
                        <a:rPr lang="en-US" sz="1600" baseline="0" dirty="0" smtClean="0"/>
                        <a:t> malware; ad-ware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MED-THREAT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Untargeted data theft;</a:t>
                      </a:r>
                      <a:r>
                        <a:rPr lang="en-US" sz="1600" baseline="0" dirty="0" smtClean="0"/>
                        <a:t> spyware; banking trojans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HIGH-THREAT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Targeted data theft; corporate</a:t>
                      </a:r>
                      <a:r>
                        <a:rPr lang="en-US" sz="1600" baseline="0" dirty="0" smtClean="0"/>
                        <a:t> and state espionage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271380" y="3491973"/>
            <a:ext cx="4023224" cy="2736668"/>
            <a:chOff x="8763590" y="-812210"/>
            <a:chExt cx="3033637" cy="25719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3590" y="-812210"/>
              <a:ext cx="3033637" cy="227276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763590" y="1499746"/>
              <a:ext cx="3033637" cy="260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Fig: Num. of malware MD5s per corpus endpoint</a:t>
              </a:r>
            </a:p>
          </p:txBody>
        </p:sp>
      </p:grpSp>
      <p:sp>
        <p:nvSpPr>
          <p:cNvPr id="10" name="Down Arrow 9"/>
          <p:cNvSpPr/>
          <p:nvPr/>
        </p:nvSpPr>
        <p:spPr>
          <a:xfrm>
            <a:off x="7824613" y="4657026"/>
            <a:ext cx="535577" cy="564941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1" name="Oval 10"/>
          <p:cNvSpPr/>
          <p:nvPr/>
        </p:nvSpPr>
        <p:spPr>
          <a:xfrm>
            <a:off x="5734556" y="5396049"/>
            <a:ext cx="2625634" cy="339634"/>
          </a:xfrm>
          <a:prstGeom prst="ellipse">
            <a:avLst/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6054595" y="4172588"/>
            <a:ext cx="1863634" cy="902541"/>
            <a:chOff x="9562011" y="2929322"/>
            <a:chExt cx="1863634" cy="902541"/>
          </a:xfrm>
          <a:solidFill>
            <a:srgbClr val="00CC00"/>
          </a:solidFill>
        </p:grpSpPr>
        <p:sp>
          <p:nvSpPr>
            <p:cNvPr id="12" name="Down Arrow 11"/>
            <p:cNvSpPr/>
            <p:nvPr/>
          </p:nvSpPr>
          <p:spPr>
            <a:xfrm>
              <a:off x="10890068" y="3549392"/>
              <a:ext cx="535577" cy="282471"/>
            </a:xfrm>
            <a:prstGeom prst="downArrow">
              <a:avLst/>
            </a:prstGeom>
            <a:grpFill/>
            <a:ln>
              <a:solidFill>
                <a:srgbClr val="0E27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err="1" smtClean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562011" y="2929322"/>
              <a:ext cx="1724297" cy="61192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os.solvefile.com</a:t>
              </a:r>
              <a:br>
                <a:rPr lang="en-US" sz="1400" b="1" dirty="0" smtClean="0"/>
              </a:br>
              <a:r>
                <a:rPr lang="en-US" sz="1400" b="1" dirty="0" smtClean="0"/>
                <a:t>1901 binaries</a:t>
              </a:r>
              <a:endParaRPr lang="en-US" sz="1400" dirty="0" smtClean="0"/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757648" y="3444158"/>
            <a:ext cx="3383280" cy="2486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Verisign analysts select potential endpoints</a:t>
            </a:r>
          </a:p>
          <a:p>
            <a:pPr lvl="1"/>
            <a:r>
              <a:rPr lang="en-US" sz="1800" dirty="0" smtClean="0"/>
              <a:t>Expert labeling is not </a:t>
            </a:r>
            <a:br>
              <a:rPr lang="en-US" sz="1800" dirty="0" smtClean="0"/>
            </a:br>
            <a:r>
              <a:rPr lang="en-US" sz="1800" dirty="0" smtClean="0"/>
              <a:t>very common [1]</a:t>
            </a:r>
          </a:p>
          <a:p>
            <a:pPr lvl="1"/>
            <a:r>
              <a:rPr lang="en-US" sz="1800" dirty="0" smtClean="0"/>
              <a:t>Qualitative insight via reverse engineering</a:t>
            </a:r>
          </a:p>
          <a:p>
            <a:pPr lvl="1"/>
            <a:r>
              <a:rPr lang="en-US" sz="1800" dirty="0" smtClean="0"/>
              <a:t>Selection biases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9633" y="986246"/>
            <a:ext cx="5133667" cy="224811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25" name="Rectangle 24"/>
          <p:cNvSpPr/>
          <p:nvPr/>
        </p:nvSpPr>
        <p:spPr>
          <a:xfrm>
            <a:off x="5448339" y="1076716"/>
            <a:ext cx="3331013" cy="224811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9365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0" grpId="1" animBg="1"/>
      <p:bldP spid="11" grpId="0" animBg="1"/>
      <p:bldP spid="11" grpId="1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181100"/>
            <a:ext cx="8572500" cy="666750"/>
          </a:xfrm>
        </p:spPr>
        <p:txBody>
          <a:bodyPr/>
          <a:lstStyle/>
          <a:p>
            <a:r>
              <a:rPr lang="en-US" dirty="0" smtClean="0"/>
              <a:t>Classifying Endpoints with Network Metadata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1. Obtaining and labeling malware samples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/>
              <a:t>2. Basic/qualified corpus properties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3. Feature derivation [lexical, WHOIS,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-gram, reputation]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4. Model-building and performance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CORPUS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58" y="1897550"/>
            <a:ext cx="3049088" cy="4388122"/>
          </a:xfrm>
        </p:spPr>
        <p:txBody>
          <a:bodyPr/>
          <a:lstStyle/>
          <a:p>
            <a:r>
              <a:rPr lang="en-US" dirty="0" smtClean="0"/>
              <a:t>4 of 5 </a:t>
            </a:r>
            <a:r>
              <a:rPr lang="en-US" dirty="0" smtClean="0"/>
              <a:t>endpoint </a:t>
            </a:r>
            <a:r>
              <a:rPr lang="en-US" dirty="0" smtClean="0"/>
              <a:t>labels can be </a:t>
            </a:r>
            <a:r>
              <a:rPr lang="en-US" dirty="0" smtClean="0">
                <a:solidFill>
                  <a:srgbClr val="0061A3"/>
                </a:solidFill>
              </a:rPr>
              <a:t>generalized</a:t>
            </a:r>
            <a:r>
              <a:rPr lang="en-US" dirty="0" smtClean="0"/>
              <a:t> to domain granularity</a:t>
            </a:r>
          </a:p>
          <a:p>
            <a:endParaRPr lang="en-US" sz="200" dirty="0" smtClean="0"/>
          </a:p>
          <a:p>
            <a:r>
              <a:rPr lang="en-US" dirty="0" smtClean="0"/>
              <a:t>Some 4067 </a:t>
            </a:r>
            <a:r>
              <a:rPr lang="en-US" dirty="0" smtClean="0">
                <a:solidFill>
                  <a:srgbClr val="0061A3"/>
                </a:solidFill>
              </a:rPr>
              <a:t>unique second level domains </a:t>
            </a:r>
            <a:r>
              <a:rPr lang="en-US" dirty="0" smtClean="0"/>
              <a:t>(SLDs) in data; statistical weighting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539936"/>
              </p:ext>
            </p:extLst>
          </p:nvPr>
        </p:nvGraphicFramePr>
        <p:xfrm>
          <a:off x="4019279" y="2019397"/>
          <a:ext cx="4343401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913"/>
                <a:gridCol w="879147"/>
                <a:gridCol w="994272"/>
                <a:gridCol w="10570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28,077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DOMAINS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21,077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75.1%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high-threat</a:t>
                      </a:r>
                      <a:b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med-threat</a:t>
                      </a:r>
                    </a:p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low-threat</a:t>
                      </a:r>
                    </a:p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non-threat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5,744</a:t>
                      </a:r>
                      <a:b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107</a:t>
                      </a:r>
                      <a:b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11,139</a:t>
                      </a:r>
                      <a:b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4,087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27.3%</a:t>
                      </a:r>
                      <a:b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0.5%</a:t>
                      </a:r>
                      <a:b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52.8%</a:t>
                      </a:r>
                      <a:b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19.4%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URLS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7,000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24.9%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high-threat</a:t>
                      </a:r>
                      <a:b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med-threat</a:t>
                      </a:r>
                    </a:p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low-threat</a:t>
                      </a:r>
                    </a:p>
                    <a:p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non-threat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318</a:t>
                      </a:r>
                      <a:b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1,299</a:t>
                      </a:r>
                      <a:b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2,005</a:t>
                      </a:r>
                      <a:b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3,378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4.5%</a:t>
                      </a:r>
                      <a:b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18.6%</a:t>
                      </a:r>
                      <a:b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28.6%</a:t>
                      </a:r>
                      <a:b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48.3%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19279" y="5546822"/>
            <a:ext cx="4343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Tab: Corpus composition by type and severity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1758" y="1203479"/>
            <a:ext cx="8052162" cy="742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6213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208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6968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7864" indent="-165100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76213" algn="l" defTabSz="914400" rtl="0" eaLnBrk="1" latinLnBrk="0" hangingPunct="1">
              <a:spcBef>
                <a:spcPts val="9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73% of endpoints are threats (63% estimated in full set)</a:t>
            </a:r>
          </a:p>
        </p:txBody>
      </p:sp>
      <p:sp>
        <p:nvSpPr>
          <p:cNvPr id="9" name="Down Arrow 8"/>
          <p:cNvSpPr/>
          <p:nvPr/>
        </p:nvSpPr>
        <p:spPr>
          <a:xfrm>
            <a:off x="7602544" y="3337678"/>
            <a:ext cx="535577" cy="564941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0" name="Down Arrow 9"/>
          <p:cNvSpPr/>
          <p:nvPr/>
        </p:nvSpPr>
        <p:spPr>
          <a:xfrm rot="10800000">
            <a:off x="7602506" y="2772737"/>
            <a:ext cx="535577" cy="564941"/>
          </a:xfrm>
          <a:prstGeom prst="downArrow">
            <a:avLst/>
          </a:prstGeom>
          <a:solidFill>
            <a:srgbClr val="00CC00"/>
          </a:solidFill>
          <a:ln>
            <a:solidFill>
              <a:srgbClr val="0E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1" name="Rectangle 10"/>
          <p:cNvSpPr/>
          <p:nvPr/>
        </p:nvSpPr>
        <p:spPr>
          <a:xfrm>
            <a:off x="339633" y="986246"/>
            <a:ext cx="8334467" cy="80336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2" name="Rectangle 11"/>
          <p:cNvSpPr/>
          <p:nvPr/>
        </p:nvSpPr>
        <p:spPr>
          <a:xfrm>
            <a:off x="451758" y="1759535"/>
            <a:ext cx="3049088" cy="186061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3" name="Rectangle 12"/>
          <p:cNvSpPr/>
          <p:nvPr/>
        </p:nvSpPr>
        <p:spPr>
          <a:xfrm>
            <a:off x="3970849" y="1759535"/>
            <a:ext cx="4533071" cy="431074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9365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ENDPOINT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 doesn’t care about content; for audience benefit…</a:t>
            </a:r>
          </a:p>
          <a:p>
            <a:endParaRPr lang="en-US" sz="200" dirty="0" smtClean="0"/>
          </a:p>
          <a:p>
            <a:r>
              <a:rPr lang="en-US" dirty="0" smtClean="0"/>
              <a:t>What lives at malicious endpoints?</a:t>
            </a:r>
          </a:p>
          <a:p>
            <a:pPr lvl="1"/>
            <a:r>
              <a:rPr lang="en-US" dirty="0" smtClean="0">
                <a:solidFill>
                  <a:srgbClr val="0061A3"/>
                </a:solidFill>
              </a:rPr>
              <a:t>Binaries</a:t>
            </a:r>
            <a:r>
              <a:rPr lang="en-US" dirty="0" smtClean="0"/>
              <a:t>: Complete program code; pay-per-install</a:t>
            </a:r>
          </a:p>
          <a:p>
            <a:pPr lvl="1"/>
            <a:r>
              <a:rPr lang="en-US" dirty="0" smtClean="0">
                <a:solidFill>
                  <a:srgbClr val="0061A3"/>
                </a:solidFill>
              </a:rPr>
              <a:t>Botnet C&amp;C</a:t>
            </a:r>
            <a:r>
              <a:rPr lang="en-US" dirty="0" smtClean="0"/>
              <a:t>: Instruction sets of varying creativity</a:t>
            </a:r>
          </a:p>
          <a:p>
            <a:pPr lvl="1"/>
            <a:r>
              <a:rPr lang="en-US" dirty="0" smtClean="0">
                <a:solidFill>
                  <a:srgbClr val="0061A3"/>
                </a:solidFill>
              </a:rPr>
              <a:t>Drop sites</a:t>
            </a:r>
            <a:r>
              <a:rPr lang="en-US" dirty="0" smtClean="0"/>
              <a:t>: HTTP POST to return stolen data</a:t>
            </a:r>
          </a:p>
          <a:p>
            <a:pPr lvl="1"/>
            <a:endParaRPr lang="en-US" sz="200" dirty="0" smtClean="0"/>
          </a:p>
          <a:p>
            <a:r>
              <a:rPr lang="en-US" dirty="0" smtClean="0"/>
              <a:t>What lives at “benign” endpoints?</a:t>
            </a:r>
          </a:p>
          <a:p>
            <a:pPr lvl="1"/>
            <a:r>
              <a:rPr lang="en-US" dirty="0" smtClean="0">
                <a:solidFill>
                  <a:srgbClr val="0061A3"/>
                </a:solidFill>
              </a:rPr>
              <a:t>Reliable websites</a:t>
            </a:r>
            <a:r>
              <a:rPr lang="en-US" dirty="0"/>
              <a:t> </a:t>
            </a:r>
            <a:r>
              <a:rPr lang="en-US" dirty="0" smtClean="0"/>
              <a:t>(connectivity tests or obfuscation)</a:t>
            </a:r>
          </a:p>
          <a:p>
            <a:pPr lvl="1"/>
            <a:r>
              <a:rPr lang="en-US" dirty="0" smtClean="0"/>
              <a:t>Services </a:t>
            </a:r>
            <a:r>
              <a:rPr lang="en-US" dirty="0" smtClean="0">
                <a:solidFill>
                  <a:srgbClr val="0061A3"/>
                </a:solidFill>
              </a:rPr>
              <a:t>reporting on infected hosts</a:t>
            </a:r>
            <a:r>
              <a:rPr lang="en-US" dirty="0" smtClean="0"/>
              <a:t> (IP, geo-location, </a:t>
            </a:r>
            <a:r>
              <a:rPr lang="en-US" i="1" dirty="0" smtClean="0"/>
              <a:t>etc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>
                <a:solidFill>
                  <a:srgbClr val="0061A3"/>
                </a:solidFill>
              </a:rPr>
              <a:t>Advertisement</a:t>
            </a:r>
            <a:r>
              <a:rPr lang="en-US" dirty="0" smtClean="0"/>
              <a:t> services (click-fraud malware)</a:t>
            </a:r>
          </a:p>
          <a:p>
            <a:pPr lvl="1"/>
            <a:r>
              <a:rPr lang="en-US" dirty="0" smtClean="0">
                <a:solidFill>
                  <a:srgbClr val="0061A3"/>
                </a:solidFill>
              </a:rPr>
              <a:t>Images</a:t>
            </a:r>
            <a:r>
              <a:rPr lang="en-US" dirty="0" smtClean="0"/>
              <a:t> (hot-linked for phishing/scare-ware purposes)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8B75-4858-41E6-BEC3-A0853FA4AC5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2333" y="1078992"/>
            <a:ext cx="8334467" cy="246234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9365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Verisign Theme 2013">
  <a:themeElements>
    <a:clrScheme name="VRSN Corporate Colors 2013">
      <a:dk1>
        <a:srgbClr val="000000"/>
      </a:dk1>
      <a:lt1>
        <a:srgbClr val="FFFFFF"/>
      </a:lt1>
      <a:dk2>
        <a:srgbClr val="707070"/>
      </a:dk2>
      <a:lt2>
        <a:srgbClr val="0061A3"/>
      </a:lt2>
      <a:accent1>
        <a:srgbClr val="61A1D4"/>
      </a:accent1>
      <a:accent2>
        <a:srgbClr val="6BB02E"/>
      </a:accent2>
      <a:accent3>
        <a:srgbClr val="99D4F5"/>
      </a:accent3>
      <a:accent4>
        <a:srgbClr val="FFCB03"/>
      </a:accent4>
      <a:accent5>
        <a:srgbClr val="5B8F22"/>
      </a:accent5>
      <a:accent6>
        <a:srgbClr val="F2821D"/>
      </a:accent6>
      <a:hlink>
        <a:srgbClr val="1DA4FF"/>
      </a:hlink>
      <a:folHlink>
        <a:srgbClr val="995BD7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FA31BD553E28479D77D6C5CA387789" ma:contentTypeVersion="9" ma:contentTypeDescription="Create a new document." ma:contentTypeScope="" ma:versionID="1737c9e938fdf24736bc2cfa6c9e6062">
  <xsd:schema xmlns:xsd="http://www.w3.org/2001/XMLSchema" xmlns:xs="http://www.w3.org/2001/XMLSchema" xmlns:p="http://schemas.microsoft.com/office/2006/metadata/properties" xmlns:ns1="http://schemas.microsoft.com/sharepoint/v3" xmlns:ns2="ed4a67f4-52d1-4cb9-9a19-fae63c0a5318" xmlns:ns3="http://schemas.microsoft.com/sharepoint/v3/fields" targetNamespace="http://schemas.microsoft.com/office/2006/metadata/properties" ma:root="true" ma:fieldsID="2891a6743afa906ef06db525c24a97e5" ns1:_="" ns2:_="" ns3:_="">
    <xsd:import namespace="http://schemas.microsoft.com/sharepoint/v3"/>
    <xsd:import namespace="ed4a67f4-52d1-4cb9-9a19-fae63c0a531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Collateral_x0020_Type" minOccurs="0"/>
                <xsd:element ref="ns2:Corporate_x0020_or_x0020_Product" minOccurs="0"/>
                <xsd:element ref="ns2:Expire_x0020_Date" minOccurs="0"/>
                <xsd:element ref="ns2:Organization" minOccurs="0"/>
                <xsd:element ref="ns2:Product_x0020_or_x0020_Service" minOccurs="0"/>
                <xsd:element ref="ns2:Target_x0020_Audience" minOccurs="0"/>
                <xsd:element ref="ns3:wic_System_Copyright" minOccurs="0"/>
                <xsd:element ref="ns1: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5" nillable="true" ma:displayName="Language" ma:default="English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a67f4-52d1-4cb9-9a19-fae63c0a5318" elementFormDefault="qualified">
    <xsd:import namespace="http://schemas.microsoft.com/office/2006/documentManagement/types"/>
    <xsd:import namespace="http://schemas.microsoft.com/office/infopath/2007/PartnerControls"/>
    <xsd:element name="Collateral_x0020_Type" ma:index="8" nillable="true" ma:displayName="Collateral Type" ma:default="General Corporate" ma:format="Dropdown" ma:internalName="Collateral_x0020_Type">
      <xsd:simpleType>
        <xsd:restriction base="dms:Choice">
          <xsd:enumeration value="Ad Banners"/>
          <xsd:enumeration value="Brochures"/>
          <xsd:enumeration value="Blogs"/>
          <xsd:enumeration value="Booths"/>
          <xsd:enumeration value="Case Studies"/>
          <xsd:enumeration value="Data Sheets"/>
          <xsd:enumeration value="FAQs"/>
          <xsd:enumeration value="Flyers"/>
          <xsd:enumeration value="General Corporate"/>
          <xsd:enumeration value="Infographics"/>
          <xsd:enumeration value="Market Briefs"/>
          <xsd:enumeration value="Newsletters"/>
          <xsd:enumeration value="News Releases"/>
          <xsd:enumeration value="Posters"/>
          <xsd:enumeration value="Product Sheets"/>
          <xsd:enumeration value="Promos"/>
          <xsd:enumeration value="Reports"/>
          <xsd:enumeration value="Technical Papers"/>
          <xsd:enumeration value="User Guides"/>
          <xsd:enumeration value="White papers"/>
          <xsd:enumeration value="Miscellaneous"/>
        </xsd:restriction>
      </xsd:simpleType>
    </xsd:element>
    <xsd:element name="Corporate_x0020_or_x0020_Product" ma:index="9" nillable="true" ma:displayName="Corporate or Product" ma:default="Corporate" ma:format="Dropdown" ma:internalName="Corporate_x0020_or_x0020_Product">
      <xsd:simpleType>
        <xsd:restriction base="dms:Choice">
          <xsd:enumeration value="Corporate"/>
          <xsd:enumeration value="Product"/>
        </xsd:restriction>
      </xsd:simpleType>
    </xsd:element>
    <xsd:element name="Expire_x0020_Date" ma:index="10" nillable="true" ma:displayName="Expire Date" ma:format="DateOnly" ma:internalName="Expire_x0020_Date">
      <xsd:simpleType>
        <xsd:restriction base="dms:DateTime"/>
      </xsd:simpleType>
    </xsd:element>
    <xsd:element name="Organization" ma:index="11" nillable="true" ma:displayName="Organization" ma:default="Corp Marketing" ma:format="Dropdown" ma:internalName="Organization">
      <xsd:simpleType>
        <xsd:restriction base="dms:Choice">
          <xsd:enumeration value="Branding &amp; Advertising"/>
          <xsd:enumeration value="CIS"/>
          <xsd:enumeration value="Corp Comm"/>
          <xsd:enumeration value="Corp Marketing"/>
          <xsd:enumeration value="Customer Support"/>
          <xsd:enumeration value="CTO"/>
          <xsd:enumeration value="Events"/>
          <xsd:enumeration value="Finance"/>
          <xsd:enumeration value="Investor Relations"/>
          <xsd:enumeration value="HR"/>
          <xsd:enumeration value="Legal"/>
          <xsd:enumeration value="Naming"/>
          <xsd:enumeration value="NIA"/>
          <xsd:enumeration value="PMO"/>
          <xsd:enumeration value="Policy"/>
          <xsd:enumeration value="TSG"/>
          <xsd:enumeration value="Other"/>
        </xsd:restriction>
      </xsd:simpleType>
    </xsd:element>
    <xsd:element name="Product_x0020_or_x0020_Service" ma:index="12" nillable="true" ma:displayName="Product or Service" ma:default="Corporate" ma:format="Dropdown" ma:internalName="Product_x0020_or_x0020_Service">
      <xsd:simpleType>
        <xsd:union memberTypes="dms:Text">
          <xsd:simpleType>
            <xsd:restriction base="dms:Choice">
              <xsd:enumeration value="Atlas"/>
              <xsd:enumeration value="COM"/>
              <xsd:enumeration value="DNSSEC"/>
              <xsd:enumeration value="DDoS Protection"/>
              <xsd:enumeration value="GOV"/>
              <xsd:enumeration value="iDefense"/>
              <xsd:enumeration value="IPS"/>
              <xsd:enumeration value="IPv6"/>
              <xsd:enumeration value="MalDetector"/>
              <xsd:enumeration value="Managed DNS"/>
              <xsd:enumeration value="MobileView"/>
              <xsd:enumeration value="NET"/>
              <xsd:enumeration value="New gTLD"/>
              <xsd:enumeration value="Registry Lock"/>
              <xsd:enumeration value="TV"/>
              <xsd:enumeration value="Other TLD"/>
              <xsd:enumeration value="Corporate"/>
            </xsd:restriction>
          </xsd:simpleType>
        </xsd:union>
      </xsd:simpleType>
    </xsd:element>
    <xsd:element name="Target_x0020_Audience" ma:index="13" nillable="true" ma:displayName="Target Audience" ma:default="Internal VRSN" ma:format="Dropdown" ma:internalName="Target_x0020_Audience">
      <xsd:simpleType>
        <xsd:restriction base="dms:Choice">
          <xsd:enumeration value="Internal VRSN"/>
          <xsd:enumeration value="External VRSN"/>
          <xsd:enumeration value="Bot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4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zation xmlns="ed4a67f4-52d1-4cb9-9a19-fae63c0a5318">Corp Marketing</Organization>
    <Language xmlns="http://schemas.microsoft.com/sharepoint/v3">English</Language>
    <Corporate_x0020_or_x0020_Product xmlns="ed4a67f4-52d1-4cb9-9a19-fae63c0a5318">Corporate</Corporate_x0020_or_x0020_Product>
    <Target_x0020_Audience xmlns="ed4a67f4-52d1-4cb9-9a19-fae63c0a5318">External VRSN</Target_x0020_Audience>
    <Collateral_x0020_Type xmlns="ed4a67f4-52d1-4cb9-9a19-fae63c0a5318">General Corporate</Collateral_x0020_Type>
    <Product_x0020_or_x0020_Service xmlns="ed4a67f4-52d1-4cb9-9a19-fae63c0a5318">Corporate</Product_x0020_or_x0020_Service>
    <Expire_x0020_Date xmlns="ed4a67f4-52d1-4cb9-9a19-fae63c0a5318">2014-12-19T05:00:00+00:00</Expire_x0020_Date>
    <wic_System_Copyright xmlns="http://schemas.microsoft.com/sharepoint/v3/fields">Dec 2013</wic_System_Copyright>
  </documentManagement>
</p:properties>
</file>

<file path=customXml/itemProps1.xml><?xml version="1.0" encoding="utf-8"?>
<ds:datastoreItem xmlns:ds="http://schemas.openxmlformats.org/officeDocument/2006/customXml" ds:itemID="{FFCAE9ED-8ABC-42B8-97BB-EF40A267C5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1BD5F3-A939-48FA-B8D0-4308960512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d4a67f4-52d1-4cb9-9a19-fae63c0a5318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C8C74C-C45C-4550-9AD9-78EB9C9C5179}">
  <ds:schemaRefs>
    <ds:schemaRef ds:uri="http://www.w3.org/XML/1998/namespace"/>
    <ds:schemaRef ds:uri="http://schemas.microsoft.com/sharepoint/v3"/>
    <ds:schemaRef ds:uri="http://purl.org/dc/elements/1.1/"/>
    <ds:schemaRef ds:uri="ed4a67f4-52d1-4cb9-9a19-fae63c0a5318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3968</TotalTime>
  <Words>1376</Words>
  <Application>Microsoft Office PowerPoint</Application>
  <PresentationFormat>On-screen Show (4:3)</PresentationFormat>
  <Paragraphs>403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Verisign Theme 2013</vt:lpstr>
      <vt:lpstr>Metadata-driven Threat Classification of Network Endpoints Appearing in Malware</vt:lpstr>
      <vt:lpstr>PRELIMINARY OBSERVATIONS</vt:lpstr>
      <vt:lpstr>OUR APPROACH AND USE-CASES</vt:lpstr>
      <vt:lpstr>Classifying Endpoints with Network Metadata</vt:lpstr>
      <vt:lpstr>SANDBOXING &amp; LABELING WORKFLOW</vt:lpstr>
      <vt:lpstr>EXPERT-DRIVEN LABELING</vt:lpstr>
      <vt:lpstr>Classifying Endpoints with Network Metadata</vt:lpstr>
      <vt:lpstr>BASIC CORPUS STATISTICS</vt:lpstr>
      <vt:lpstr>QUALITATIVE ENDPOINT PROPERTIES</vt:lpstr>
      <vt:lpstr>COMMON SECOND-LEVEL DOMAINS</vt:lpstr>
      <vt:lpstr>Classifying Endpoints with Network Metadata</vt:lpstr>
      <vt:lpstr>LEXICAL FEATURES: DOMAIN GRANULARITY</vt:lpstr>
      <vt:lpstr>LEXICAL FEATURES: URL GRANULARITY</vt:lpstr>
      <vt:lpstr>WHOIS DERIVED FEATURES</vt:lpstr>
      <vt:lpstr>WHOIS DERIVED FEATURES</vt:lpstr>
      <vt:lpstr>N-GRAM ANALYSIS</vt:lpstr>
      <vt:lpstr>DOMAIN BEHAVIORAL REPUTATION</vt:lpstr>
      <vt:lpstr>Classifying Endpoints with Network Metadata</vt:lpstr>
      <vt:lpstr>FEATURE LIST &amp; MODEL BUILDING</vt:lpstr>
      <vt:lpstr>PERFORMANCE EVALUATION (BINARY)</vt:lpstr>
      <vt:lpstr>PERFORMANCE EVALUATION (SEVERITY)</vt:lpstr>
      <vt:lpstr>DISCUSSION</vt:lpstr>
      <vt:lpstr>CONCLUSIONS</vt:lpstr>
      <vt:lpstr>REFERENCES &amp; ADDITIONAL READING</vt:lpstr>
      <vt:lpstr>PowerPoint Presentation</vt:lpstr>
      <vt:lpstr>RELATED WORK</vt:lpstr>
    </vt:vector>
  </TitlesOfParts>
  <Company>Adobe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 PPT Template - On Screen Use</dc:title>
  <dc:creator>sbenson</dc:creator>
  <cp:lastModifiedBy>Andrew G. West</cp:lastModifiedBy>
  <cp:revision>269</cp:revision>
  <cp:lastPrinted>2014-06-25T21:01:08Z</cp:lastPrinted>
  <dcterms:created xsi:type="dcterms:W3CDTF">2013-11-06T02:31:54Z</dcterms:created>
  <dcterms:modified xsi:type="dcterms:W3CDTF">2014-07-11T00:17:51Z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701899113</vt:i4>
  </property>
  <property fmtid="{D5CDD505-2E9C-101B-9397-08002B2CF9AE}" pid="3" name="_NewReviewCycle">
    <vt:lpwstr/>
  </property>
  <property fmtid="{D5CDD505-2E9C-101B-9397-08002B2CF9AE}" pid="4" name="_EmailSubject">
    <vt:lpwstr>Slide updates</vt:lpwstr>
  </property>
  <property fmtid="{D5CDD505-2E9C-101B-9397-08002B2CF9AE}" pid="5" name="_AuthorEmailDisplayName">
    <vt:lpwstr>West, Andrew</vt:lpwstr>
  </property>
  <property fmtid="{D5CDD505-2E9C-101B-9397-08002B2CF9AE}" pid="6" name="_AuthorEmail">
    <vt:lpwstr>awest@verisign.com</vt:lpwstr>
  </property>
  <property fmtid="{D5CDD505-2E9C-101B-9397-08002B2CF9AE}" pid="7" name="_PreviousAdHocReviewCycleID">
    <vt:i4>-371681880</vt:i4>
  </property>
  <property fmtid="{D5CDD505-2E9C-101B-9397-08002B2CF9AE}" pid="8" name="ContentTypeId">
    <vt:lpwstr>0x0101008EFA31BD553E28479D77D6C5CA387789</vt:lpwstr>
  </property>
</Properties>
</file>